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63" r:id="rId2"/>
    <p:sldId id="424" r:id="rId3"/>
    <p:sldId id="527" r:id="rId4"/>
    <p:sldId id="528" r:id="rId5"/>
    <p:sldId id="530" r:id="rId6"/>
    <p:sldId id="529" r:id="rId7"/>
    <p:sldId id="531" r:id="rId8"/>
    <p:sldId id="532" r:id="rId9"/>
    <p:sldId id="533" r:id="rId10"/>
    <p:sldId id="534" r:id="rId11"/>
    <p:sldId id="535" r:id="rId12"/>
    <p:sldId id="536" r:id="rId13"/>
    <p:sldId id="537" r:id="rId14"/>
    <p:sldId id="395" r:id="rId15"/>
    <p:sldId id="437" r:id="rId16"/>
    <p:sldId id="397" r:id="rId17"/>
    <p:sldId id="400" r:id="rId18"/>
    <p:sldId id="398" r:id="rId19"/>
    <p:sldId id="399" r:id="rId20"/>
    <p:sldId id="401" r:id="rId21"/>
    <p:sldId id="420" r:id="rId22"/>
    <p:sldId id="438" r:id="rId23"/>
    <p:sldId id="402" r:id="rId24"/>
    <p:sldId id="403" r:id="rId25"/>
    <p:sldId id="404" r:id="rId26"/>
    <p:sldId id="405" r:id="rId27"/>
    <p:sldId id="551" r:id="rId28"/>
    <p:sldId id="552" r:id="rId29"/>
    <p:sldId id="553" r:id="rId30"/>
    <p:sldId id="538" r:id="rId31"/>
    <p:sldId id="544" r:id="rId32"/>
    <p:sldId id="546" r:id="rId33"/>
    <p:sldId id="545" r:id="rId34"/>
    <p:sldId id="562" r:id="rId35"/>
    <p:sldId id="500" r:id="rId36"/>
    <p:sldId id="501" r:id="rId37"/>
    <p:sldId id="504" r:id="rId38"/>
    <p:sldId id="505" r:id="rId39"/>
    <p:sldId id="506" r:id="rId40"/>
    <p:sldId id="507" r:id="rId41"/>
    <p:sldId id="508" r:id="rId42"/>
    <p:sldId id="509" r:id="rId43"/>
    <p:sldId id="510" r:id="rId44"/>
    <p:sldId id="511" r:id="rId45"/>
    <p:sldId id="548" r:id="rId46"/>
    <p:sldId id="523" r:id="rId47"/>
    <p:sldId id="558" r:id="rId48"/>
    <p:sldId id="561" r:id="rId49"/>
    <p:sldId id="560" r:id="rId50"/>
    <p:sldId id="555" r:id="rId51"/>
    <p:sldId id="556" r:id="rId5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99" d="100"/>
          <a:sy n="99" d="100"/>
        </p:scale>
        <p:origin x="1015" y="62"/>
      </p:cViewPr>
      <p:guideLst>
        <p:guide orient="horz" pos="2137"/>
        <p:guide pos="2880"/>
      </p:guideLst>
    </p:cSldViewPr>
  </p:slideViewPr>
  <p:notesTextViewPr>
    <p:cViewPr>
      <p:scale>
        <a:sx n="1" d="1"/>
        <a:sy n="1" d="1"/>
      </p:scale>
      <p:origin x="0" y="0"/>
    </p:cViewPr>
  </p:notesTextViewPr>
  <p:sorterViewPr>
    <p:cViewPr varScale="1">
      <p:scale>
        <a:sx n="1" d="1"/>
        <a:sy n="1" d="1"/>
      </p:scale>
      <p:origin x="0" y="-11112"/>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A00C75-50D8-4564-B982-88E335C08954}" type="datetimeFigureOut">
              <a:rPr lang="it-IT" smtClean="0"/>
              <a:t>06/12/2022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BA9E9E-5326-451C-8FFC-2252B85598FD}" type="slidenum">
              <a:rPr lang="it-IT" smtClean="0"/>
              <a:t>‹#›</a:t>
            </a:fld>
            <a:endParaRPr lang="it-IT"/>
          </a:p>
        </p:txBody>
      </p:sp>
    </p:spTree>
    <p:extLst>
      <p:ext uri="{BB962C8B-B14F-4D97-AF65-F5344CB8AC3E}">
        <p14:creationId xmlns:p14="http://schemas.microsoft.com/office/powerpoint/2010/main" val="3625626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17" Type="http://schemas.openxmlformats.org/officeDocument/2006/relationships/hyperlink" Target="http://www.cancer.gov/types/leukemia/hp/cll-treatment-pdq/#cit/section_5.20" TargetMode="External"/><Relationship Id="rId21" Type="http://schemas.openxmlformats.org/officeDocument/2006/relationships/hyperlink" Target="http://www.cancer.gov/types/leukemia/hp/cll-treatment-pdq/#cit/section_1.2" TargetMode="External"/><Relationship Id="rId42" Type="http://schemas.openxmlformats.org/officeDocument/2006/relationships/hyperlink" Target="http://www.cancer.gov/types/leukemia/hp/cll-treatment-pdq/#cit/section_1.33" TargetMode="External"/><Relationship Id="rId63" Type="http://schemas.openxmlformats.org/officeDocument/2006/relationships/hyperlink" Target="http://www.cancer.gov/types/leukemia/hp/cll-treatment-pdq/#cit/section_2.15" TargetMode="External"/><Relationship Id="rId84" Type="http://schemas.openxmlformats.org/officeDocument/2006/relationships/hyperlink" Target="http://www.cancer.gov/types/leukemia/hp/cll-treatment-pdq/#cit/section_3.6" TargetMode="External"/><Relationship Id="rId138" Type="http://schemas.openxmlformats.org/officeDocument/2006/relationships/hyperlink" Target="http://www.cancer.gov/types/leukemia/hp/cll-treatment-pdq/#cit/section_5.41" TargetMode="External"/><Relationship Id="rId159" Type="http://schemas.openxmlformats.org/officeDocument/2006/relationships/hyperlink" Target="http://www.cancer.gov/clinicaltrials/NCT00003764" TargetMode="External"/><Relationship Id="rId170" Type="http://schemas.openxmlformats.org/officeDocument/2006/relationships/hyperlink" Target="http://www.cancer.gov/types/leukemia/hp/cll-treatment-pdq/#cit/section_5.79" TargetMode="External"/><Relationship Id="rId191" Type="http://schemas.openxmlformats.org/officeDocument/2006/relationships/hyperlink" Target="http://www.cancer.gov/types/leukemia/hp/cll-treatment-pdq/#cit/section_6.3" TargetMode="External"/><Relationship Id="rId205" Type="http://schemas.openxmlformats.org/officeDocument/2006/relationships/hyperlink" Target="http://www.cancer.gov/publications/pdq" TargetMode="External"/><Relationship Id="rId16" Type="http://schemas.openxmlformats.org/officeDocument/2006/relationships/hyperlink" Target="http://en.wikipedia.org/wiki/Monoclonal_antibodies" TargetMode="External"/><Relationship Id="rId107" Type="http://schemas.openxmlformats.org/officeDocument/2006/relationships/hyperlink" Target="http://www.cancer.gov/types/leukemia/hp/cll-treatment-pdq/#cit/section_5.7" TargetMode="External"/><Relationship Id="rId11" Type="http://schemas.openxmlformats.org/officeDocument/2006/relationships/hyperlink" Target="http://en.wikipedia.org/wiki/B-cell_chronic_lymphocytic_leukemia#cite_note-pmid10577857-2" TargetMode="External"/><Relationship Id="rId32" Type="http://schemas.openxmlformats.org/officeDocument/2006/relationships/hyperlink" Target="http://www.cancer.gov/types/leukemia/hp/cll-treatment-pdq/#cit/section_1.16" TargetMode="External"/><Relationship Id="rId37" Type="http://schemas.openxmlformats.org/officeDocument/2006/relationships/hyperlink" Target="http://www.cancer.gov/types/leukemia/hp/cll-treatment-pdq/#cit/section_1.21" TargetMode="External"/><Relationship Id="rId53" Type="http://schemas.openxmlformats.org/officeDocument/2006/relationships/hyperlink" Target="http://www.cancer.gov/types/leukemia/hp/cll-treatment-pdq/#cit/section_2.1" TargetMode="External"/><Relationship Id="rId58" Type="http://schemas.openxmlformats.org/officeDocument/2006/relationships/hyperlink" Target="http://www.cancer.gov/types/leukemia/hp/cll-treatment-pdq/#cit/section_2.6" TargetMode="External"/><Relationship Id="rId74" Type="http://schemas.openxmlformats.org/officeDocument/2006/relationships/hyperlink" Target="http://www.cancer.gov/types/leukemia/hp/cll-treatment-pdq/#link/_21" TargetMode="External"/><Relationship Id="rId79" Type="http://schemas.openxmlformats.org/officeDocument/2006/relationships/hyperlink" Target="http://www.cancer.gov/types/leukemia/hp/cll-treatment-pdq/#cit/section_3.2" TargetMode="External"/><Relationship Id="rId102" Type="http://schemas.openxmlformats.org/officeDocument/2006/relationships/hyperlink" Target="http://www.cancer.gov/types/leukemia/hp/cll-treatment-pdq/#cit/section_5.2" TargetMode="External"/><Relationship Id="rId123" Type="http://schemas.openxmlformats.org/officeDocument/2006/relationships/hyperlink" Target="http://www.cancer.gov/types/leukemia/hp/cll-treatment-pdq/#cit/section_5.23" TargetMode="External"/><Relationship Id="rId128" Type="http://schemas.openxmlformats.org/officeDocument/2006/relationships/hyperlink" Target="http://www.cancer.gov/types/leukemia/hp/cll-treatment-pdq/#cit/section_5.26" TargetMode="External"/><Relationship Id="rId144" Type="http://schemas.openxmlformats.org/officeDocument/2006/relationships/hyperlink" Target="http://www.cancer.gov/types/leukemia/hp/cll-treatment-pdq/#cit/section_5.50" TargetMode="External"/><Relationship Id="rId149" Type="http://schemas.openxmlformats.org/officeDocument/2006/relationships/hyperlink" Target="http://www.cancer.gov/types/leukemia/hp/cll-treatment-pdq/#cit/section_5.57" TargetMode="External"/><Relationship Id="rId5" Type="http://schemas.openxmlformats.org/officeDocument/2006/relationships/hyperlink" Target="http://en.wikipedia.org/wiki/Bone_marrow" TargetMode="External"/><Relationship Id="rId90" Type="http://schemas.openxmlformats.org/officeDocument/2006/relationships/hyperlink" Target="http://www.cancer.gov/types/leukemia/hp/cll-treatment-pdq/#cit/section_3.11" TargetMode="External"/><Relationship Id="rId95" Type="http://schemas.openxmlformats.org/officeDocument/2006/relationships/hyperlink" Target="http://www.cancer.gov/types/leukemia/hp/cll-treatment-pdq/#cit/section_4.2" TargetMode="External"/><Relationship Id="rId160" Type="http://schemas.openxmlformats.org/officeDocument/2006/relationships/hyperlink" Target="http://www.cancer.gov/clinicaltrials/NCT00004218" TargetMode="External"/><Relationship Id="rId165" Type="http://schemas.openxmlformats.org/officeDocument/2006/relationships/hyperlink" Target="http://www.cancer.gov/types/leukemia/hp/cll-treatment-pdq/#cit/section_5.70" TargetMode="External"/><Relationship Id="rId181" Type="http://schemas.openxmlformats.org/officeDocument/2006/relationships/hyperlink" Target="http://www.cancer.gov/types/leukemia/hp/cll-treatment-pdq/#cit/section_5.98" TargetMode="External"/><Relationship Id="rId186" Type="http://schemas.openxmlformats.org/officeDocument/2006/relationships/hyperlink" Target="http://www.cancer.gov/search/ClinicalTrialsLink.aspx?Diagnosis=38479&amp;tt=1&amp;format=2" TargetMode="External"/><Relationship Id="rId22" Type="http://schemas.openxmlformats.org/officeDocument/2006/relationships/hyperlink" Target="http://www.cancer.gov/types/leukemia/hp/cll-treatment-pdq/#cit/section_1.3" TargetMode="External"/><Relationship Id="rId27" Type="http://schemas.openxmlformats.org/officeDocument/2006/relationships/hyperlink" Target="http://www.cancer.gov/types/leukemia/hp/cll-treatment-pdq/#cit/section_1.8" TargetMode="External"/><Relationship Id="rId43" Type="http://schemas.openxmlformats.org/officeDocument/2006/relationships/hyperlink" Target="http://www.cancer.gov/types/leukemia/hp/cll-treatment-pdq/#cit/section_1.35" TargetMode="External"/><Relationship Id="rId48" Type="http://schemas.openxmlformats.org/officeDocument/2006/relationships/hyperlink" Target="http://www.cancer.gov/types/leukemia/hp/cll-treatment-pdq/#cit/section_1.40" TargetMode="External"/><Relationship Id="rId64" Type="http://schemas.openxmlformats.org/officeDocument/2006/relationships/hyperlink" Target="http://www.cancer.gov/types/leukemia/hp/cll-treatment-pdq/#cit/section_2.16" TargetMode="External"/><Relationship Id="rId69" Type="http://schemas.openxmlformats.org/officeDocument/2006/relationships/hyperlink" Target="http://www.cancer.gov/types/leukemia/hp/cll-treatment-pdq/#cit/section_2.14" TargetMode="External"/><Relationship Id="rId113" Type="http://schemas.openxmlformats.org/officeDocument/2006/relationships/hyperlink" Target="http://www.cancer.gov/types/leukemia/hp/cll-treatment-pdq/#cit/section_5.13" TargetMode="External"/><Relationship Id="rId118" Type="http://schemas.openxmlformats.org/officeDocument/2006/relationships/hyperlink" Target="http://www.cancer.gov/types/leukemia/hp/cll-treatment-pdq/#cit/section_5.21" TargetMode="External"/><Relationship Id="rId134" Type="http://schemas.openxmlformats.org/officeDocument/2006/relationships/hyperlink" Target="http://www.cancer.gov/types/leukemia/hp/cll-treatment-pdq/#cit/section_5.36" TargetMode="External"/><Relationship Id="rId139" Type="http://schemas.openxmlformats.org/officeDocument/2006/relationships/hyperlink" Target="http://www.cancer.gov/types/leukemia/hp/cll-treatment-pdq/#cit/section_5.42" TargetMode="External"/><Relationship Id="rId80" Type="http://schemas.openxmlformats.org/officeDocument/2006/relationships/hyperlink" Target="http://www.cancer.gov/types/leukemia/hp/cll-treatment-pdq/#cit/section_3.3" TargetMode="External"/><Relationship Id="rId85" Type="http://schemas.openxmlformats.org/officeDocument/2006/relationships/hyperlink" Target="http://www.cancer.gov/types/leukemia/hp/cll-treatment-pdq/#cit/section_3.7" TargetMode="External"/><Relationship Id="rId150" Type="http://schemas.openxmlformats.org/officeDocument/2006/relationships/hyperlink" Target="http://www.cancer.gov/clinicaltrials/NCT00003248" TargetMode="External"/><Relationship Id="rId155" Type="http://schemas.openxmlformats.org/officeDocument/2006/relationships/hyperlink" Target="http://www.cancer.gov/types/leukemia/hp/cll-treatment-pdq/#cit/section_5.61" TargetMode="External"/><Relationship Id="rId171" Type="http://schemas.openxmlformats.org/officeDocument/2006/relationships/hyperlink" Target="http://www.cancer.gov/types/leukemia/hp/cll-treatment-pdq/#cit/section_5.80" TargetMode="External"/><Relationship Id="rId176" Type="http://schemas.openxmlformats.org/officeDocument/2006/relationships/hyperlink" Target="http://www.cancer.gov/Common/PopUps/popDefinition.aspx?id=335128&amp;version=HealthProfessional&amp;language=English" TargetMode="External"/><Relationship Id="rId192" Type="http://schemas.openxmlformats.org/officeDocument/2006/relationships/hyperlink" Target="http://www.cancer.gov/types/leukemia/hp/cll-treatment-pdq/#cit/section_6.5" TargetMode="External"/><Relationship Id="rId197" Type="http://schemas.openxmlformats.org/officeDocument/2006/relationships/hyperlink" Target="http://www.cancer.gov/types/leukemia/hp/cll-treatment-pdq/#cit/section_6.9" TargetMode="External"/><Relationship Id="rId201" Type="http://schemas.openxmlformats.org/officeDocument/2006/relationships/hyperlink" Target="http://www.cancer.gov/types/leukemia/hp/cll-treatment-pdq/#link/_101" TargetMode="External"/><Relationship Id="rId12" Type="http://schemas.openxmlformats.org/officeDocument/2006/relationships/hyperlink" Target="http://en.wikipedia.org/wiki/Swollen_lymph_nodes" TargetMode="External"/><Relationship Id="rId17" Type="http://schemas.openxmlformats.org/officeDocument/2006/relationships/hyperlink" Target="http://en.wikipedia.org/wiki/ZAP-70" TargetMode="External"/><Relationship Id="rId33" Type="http://schemas.openxmlformats.org/officeDocument/2006/relationships/hyperlink" Target="http://www.cancer.gov/types/leukemia/hp/cll-treatment-pdq/#cit/section_1.17" TargetMode="External"/><Relationship Id="rId38" Type="http://schemas.openxmlformats.org/officeDocument/2006/relationships/hyperlink" Target="http://www.cancer.gov/types/leukemia/hp/cll-treatment-pdq/#cit/section_1.29" TargetMode="External"/><Relationship Id="rId59" Type="http://schemas.openxmlformats.org/officeDocument/2006/relationships/hyperlink" Target="http://www.cancer.gov/types/leukemia/hp/cll-treatment-pdq/#cit/section_2.8" TargetMode="External"/><Relationship Id="rId103" Type="http://schemas.openxmlformats.org/officeDocument/2006/relationships/hyperlink" Target="http://www.cancer.gov/types/leukemia/hp/cll-treatment-pdq/#cit/section_5.3" TargetMode="External"/><Relationship Id="rId108" Type="http://schemas.openxmlformats.org/officeDocument/2006/relationships/hyperlink" Target="http://www.cancer.gov/types/leukemia/hp/cll-treatment-pdq/#cit/section_5.8" TargetMode="External"/><Relationship Id="rId124" Type="http://schemas.openxmlformats.org/officeDocument/2006/relationships/hyperlink" Target="http://www.cancer.gov/types/leukemia/hp/cll-treatment-pdq/#cit/section_5.24" TargetMode="External"/><Relationship Id="rId129" Type="http://schemas.openxmlformats.org/officeDocument/2006/relationships/hyperlink" Target="http://www.cancer.gov/types/leukemia/hp/cll-treatment-pdq/#cit/section_5.27" TargetMode="External"/><Relationship Id="rId54" Type="http://schemas.openxmlformats.org/officeDocument/2006/relationships/hyperlink" Target="http://www.cancer.gov/types/leukemia/hp/cll-treatment-pdq/#cit/section_2.2" TargetMode="External"/><Relationship Id="rId70" Type="http://schemas.openxmlformats.org/officeDocument/2006/relationships/hyperlink" Target="http://www.cancer.gov/types/leukemia/hp/cll-treatment-pdq/#cit/section_2.25" TargetMode="External"/><Relationship Id="rId75" Type="http://schemas.openxmlformats.org/officeDocument/2006/relationships/hyperlink" Target="http://www.cancer.gov/types/leukemia/hp/cll-treatment-pdq/#cit/section_2.27" TargetMode="External"/><Relationship Id="rId91" Type="http://schemas.openxmlformats.org/officeDocument/2006/relationships/hyperlink" Target="http://www.cancer.gov/types/leukemia/hp/cll-treatment-pdq/#cit/section_3.12" TargetMode="External"/><Relationship Id="rId96" Type="http://schemas.openxmlformats.org/officeDocument/2006/relationships/hyperlink" Target="http://www.cancer.gov/types/leukemia/hp/cll-treatment-pdq/#cit/section_4.3" TargetMode="External"/><Relationship Id="rId140" Type="http://schemas.openxmlformats.org/officeDocument/2006/relationships/hyperlink" Target="http://www.cancer.gov/types/leukemia/hp/cll-treatment-pdq/#cit/section_5.38" TargetMode="External"/><Relationship Id="rId145" Type="http://schemas.openxmlformats.org/officeDocument/2006/relationships/hyperlink" Target="http://www.cancer.gov/types/leukemia/hp/cll-treatment-pdq/#cit/section_5.51" TargetMode="External"/><Relationship Id="rId161" Type="http://schemas.openxmlformats.org/officeDocument/2006/relationships/hyperlink" Target="http://www.cancer.gov/types/leukemia/hp/cll-treatment-pdq/#cit/section_5.65" TargetMode="External"/><Relationship Id="rId166" Type="http://schemas.openxmlformats.org/officeDocument/2006/relationships/hyperlink" Target="http://www.cancer.gov/types/leukemia/hp/cll-treatment-pdq/#cit/section_5.74" TargetMode="External"/><Relationship Id="rId182" Type="http://schemas.openxmlformats.org/officeDocument/2006/relationships/hyperlink" Target="http://www.cancer.gov/Common/PopUps/popDefinition.aspx?id=593395&amp;version=HealthProfessional&amp;language=English" TargetMode="External"/><Relationship Id="rId187" Type="http://schemas.openxmlformats.org/officeDocument/2006/relationships/hyperlink" Target="http://www.cancer.gov/search/ClinicalTrialsLink.aspx?Diagnosis=38490&amp;tt=1&amp;format=2" TargetMode="External"/><Relationship Id="rId1" Type="http://schemas.openxmlformats.org/officeDocument/2006/relationships/notesMaster" Target="../notesMasters/notesMaster1.xml"/><Relationship Id="rId6" Type="http://schemas.openxmlformats.org/officeDocument/2006/relationships/hyperlink" Target="http://en.wikipedia.org/wiki/Blood" TargetMode="External"/><Relationship Id="rId23" Type="http://schemas.openxmlformats.org/officeDocument/2006/relationships/hyperlink" Target="http://www.cancer.gov/types/leukemia/hp/cll-treatment-pdq/#cit/section_1.4" TargetMode="External"/><Relationship Id="rId28" Type="http://schemas.openxmlformats.org/officeDocument/2006/relationships/hyperlink" Target="http://www.cancer.gov/types/leukemia/hp/cll-treatment-pdq/#cit/section_1.9" TargetMode="External"/><Relationship Id="rId49" Type="http://schemas.openxmlformats.org/officeDocument/2006/relationships/hyperlink" Target="http://www.cancer.gov/types/leukemia/hp/cll-treatment-pdq/#cit/section_1.41" TargetMode="External"/><Relationship Id="rId114" Type="http://schemas.openxmlformats.org/officeDocument/2006/relationships/hyperlink" Target="http://www.cancer.gov/types/leukemia/hp/cll-treatment-pdq/#cit/section_5.14" TargetMode="External"/><Relationship Id="rId119" Type="http://schemas.openxmlformats.org/officeDocument/2006/relationships/hyperlink" Target="http://www.cancer.gov/clinicaltrials/NCT01010061" TargetMode="External"/><Relationship Id="rId44" Type="http://schemas.openxmlformats.org/officeDocument/2006/relationships/hyperlink" Target="http://www.cancer.gov/Common/PopUps/popDefinition.aspx?id=587991&amp;version=HealthProfessional&amp;language=English" TargetMode="External"/><Relationship Id="rId60" Type="http://schemas.openxmlformats.org/officeDocument/2006/relationships/hyperlink" Target="http://www.cancer.gov/types/leukemia/hp/cll-treatment-pdq/#cit/section_2.9" TargetMode="External"/><Relationship Id="rId65" Type="http://schemas.openxmlformats.org/officeDocument/2006/relationships/hyperlink" Target="http://www.cancer.gov/types/leukemia/hp/cll-treatment-pdq/#cit/section_2.19" TargetMode="External"/><Relationship Id="rId81" Type="http://schemas.openxmlformats.org/officeDocument/2006/relationships/hyperlink" Target="http://www.cancer.gov/Common/PopUps/popDefinition.aspx?id=335125&amp;version=HealthProfessional&amp;language=English" TargetMode="External"/><Relationship Id="rId86" Type="http://schemas.openxmlformats.org/officeDocument/2006/relationships/hyperlink" Target="http://www.cancer.gov/types/leukemia/hp/cll-treatment-pdq/#cit/section_3.8" TargetMode="External"/><Relationship Id="rId130" Type="http://schemas.openxmlformats.org/officeDocument/2006/relationships/hyperlink" Target="http://www.cancer.gov/types/leukemia/hp/cll-treatment-pdq/#cit/section_5.28" TargetMode="External"/><Relationship Id="rId135" Type="http://schemas.openxmlformats.org/officeDocument/2006/relationships/hyperlink" Target="http://www.cancer.gov/types/leukemia/hp/cll-treatment-pdq/#cit/section_5.39" TargetMode="External"/><Relationship Id="rId151" Type="http://schemas.openxmlformats.org/officeDocument/2006/relationships/hyperlink" Target="http://www.cancer.gov/types/leukemia/hp/cll-treatment-pdq/#cit/section_5.58" TargetMode="External"/><Relationship Id="rId156" Type="http://schemas.openxmlformats.org/officeDocument/2006/relationships/hyperlink" Target="http://www.cancer.gov/types/leukemia/hp/cll-treatment-pdq/#cit/section_5.62" TargetMode="External"/><Relationship Id="rId177" Type="http://schemas.openxmlformats.org/officeDocument/2006/relationships/hyperlink" Target="http://www.cancer.gov/types/leukemia/hp/cll-treatment-pdq/#cit/section_5.87" TargetMode="External"/><Relationship Id="rId198" Type="http://schemas.openxmlformats.org/officeDocument/2006/relationships/hyperlink" Target="http://www.cancer.gov/types/leukemia/hp/cll-treatment-pdq/#cit/section_6.15" TargetMode="External"/><Relationship Id="rId172" Type="http://schemas.openxmlformats.org/officeDocument/2006/relationships/hyperlink" Target="http://www.cancer.gov/types/leukemia/hp/cll-treatment-pdq/#cit/section_5.81" TargetMode="External"/><Relationship Id="rId193" Type="http://schemas.openxmlformats.org/officeDocument/2006/relationships/hyperlink" Target="http://www.cancer.gov/types/leukemia/hp/cll-treatment-pdq/#cit/section_6.6" TargetMode="External"/><Relationship Id="rId202" Type="http://schemas.openxmlformats.org/officeDocument/2006/relationships/hyperlink" Target="http://www.cancer.gov/types/leukemia/hp/cll-treatment-pdq/#link/_366" TargetMode="External"/><Relationship Id="rId13" Type="http://schemas.openxmlformats.org/officeDocument/2006/relationships/hyperlink" Target="http://en.wikipedia.org/wiki/Splenomegaly" TargetMode="External"/><Relationship Id="rId18" Type="http://schemas.openxmlformats.org/officeDocument/2006/relationships/hyperlink" Target="http://en.wikipedia.org/wiki/B-cell_chronic_lymphocytic_leukemia#cite_note-pmid15728813-3" TargetMode="External"/><Relationship Id="rId39" Type="http://schemas.openxmlformats.org/officeDocument/2006/relationships/hyperlink" Target="http://www.cancer.gov/types/leukemia/hp/cll-treatment-pdq/#cit/section_1.30" TargetMode="External"/><Relationship Id="rId109" Type="http://schemas.openxmlformats.org/officeDocument/2006/relationships/hyperlink" Target="http://www.cancer.gov/types/leukemia/hp/cll-treatment-pdq/#cit/section_5.9" TargetMode="External"/><Relationship Id="rId34" Type="http://schemas.openxmlformats.org/officeDocument/2006/relationships/hyperlink" Target="http://www.cancer.gov/types/leukemia/hp/cll-treatment-pdq/#cit/section_1.18" TargetMode="External"/><Relationship Id="rId50" Type="http://schemas.openxmlformats.org/officeDocument/2006/relationships/hyperlink" Target="http://www.cancer.gov/types/leukemia/hp/cll-treatment-pdq/#cit/section_1.42" TargetMode="External"/><Relationship Id="rId55" Type="http://schemas.openxmlformats.org/officeDocument/2006/relationships/hyperlink" Target="http://www.cancer.gov/types/leukemia/hp/cll-treatment-pdq/#cit/section_2.3" TargetMode="External"/><Relationship Id="rId76" Type="http://schemas.openxmlformats.org/officeDocument/2006/relationships/hyperlink" Target="http://www.cancer.gov/types/leukemia/hp/cll-treatment-pdq/#cit/section_2.28" TargetMode="External"/><Relationship Id="rId97" Type="http://schemas.openxmlformats.org/officeDocument/2006/relationships/hyperlink" Target="http://www.cancer.gov/search/ClinicalTrialsLink.aspx?Diagnosis=37766&amp;tt=1&amp;format=2" TargetMode="External"/><Relationship Id="rId104" Type="http://schemas.openxmlformats.org/officeDocument/2006/relationships/hyperlink" Target="http://www.cancer.gov/types/leukemia/hp/cll-treatment-pdq/#cit/section_5.5" TargetMode="External"/><Relationship Id="rId120" Type="http://schemas.openxmlformats.org/officeDocument/2006/relationships/hyperlink" Target="http://www.cancer.gov/types/leukemia/hp/cll-treatment-pdq/#cit/section_5.22" TargetMode="External"/><Relationship Id="rId125" Type="http://schemas.openxmlformats.org/officeDocument/2006/relationships/hyperlink" Target="http://www.cancer.gov/types/leukemia/hp/cll-treatment-pdq/#cit/section_5.25" TargetMode="External"/><Relationship Id="rId141" Type="http://schemas.openxmlformats.org/officeDocument/2006/relationships/hyperlink" Target="http://www.cancer.gov/types/leukemia/hp/cll-treatment-pdq/#cit/section_5.43" TargetMode="External"/><Relationship Id="rId146" Type="http://schemas.openxmlformats.org/officeDocument/2006/relationships/hyperlink" Target="http://www.cancer.gov/types/leukemia/hp/cll-treatment-pdq/#cit/section_5.52" TargetMode="External"/><Relationship Id="rId167" Type="http://schemas.openxmlformats.org/officeDocument/2006/relationships/hyperlink" Target="http://www.cancer.gov/types/leukemia/hp/cll-treatment-pdq/#cit/section_5.75" TargetMode="External"/><Relationship Id="rId188" Type="http://schemas.openxmlformats.org/officeDocument/2006/relationships/hyperlink" Target="http://www.cancer.gov/search/ClinicalTrialsLink.aspx?Diagnosis=38501&amp;tt=1&amp;format=2" TargetMode="External"/><Relationship Id="rId7" Type="http://schemas.openxmlformats.org/officeDocument/2006/relationships/hyperlink" Target="http://en.wikipedia.org/wiki/Blood_cells" TargetMode="External"/><Relationship Id="rId71" Type="http://schemas.openxmlformats.org/officeDocument/2006/relationships/hyperlink" Target="http://www.cancer.gov/types/leukemia/hp/cll-treatment-pdq/#cit/section_2.12" TargetMode="External"/><Relationship Id="rId92" Type="http://schemas.openxmlformats.org/officeDocument/2006/relationships/hyperlink" Target="http://www.cancer.gov/types/leukemia/hp/cll-treatment-pdq/#cit/section_3.13" TargetMode="External"/><Relationship Id="rId162" Type="http://schemas.openxmlformats.org/officeDocument/2006/relationships/hyperlink" Target="http://www.cancer.gov/types/leukemia/hp/cll-treatment-pdq/#cit/section_5.66" TargetMode="External"/><Relationship Id="rId183" Type="http://schemas.openxmlformats.org/officeDocument/2006/relationships/hyperlink" Target="http://www.cancer.gov/types/leukemia/hp/cll-treatment-pdq/#cit/section_5.99" TargetMode="External"/><Relationship Id="rId2" Type="http://schemas.openxmlformats.org/officeDocument/2006/relationships/slide" Target="../slides/slide20.xml"/><Relationship Id="rId29" Type="http://schemas.openxmlformats.org/officeDocument/2006/relationships/hyperlink" Target="http://www.cancer.gov/types/leukemia/hp/cll-treatment-pdq/#cit/section_1.10" TargetMode="External"/><Relationship Id="rId24" Type="http://schemas.openxmlformats.org/officeDocument/2006/relationships/hyperlink" Target="http://www.cancer.gov/types/leukemia/hp/cll-treatment-pdq/#cit/section_1.5" TargetMode="External"/><Relationship Id="rId40" Type="http://schemas.openxmlformats.org/officeDocument/2006/relationships/hyperlink" Target="http://www.cancer.gov/types/leukemia/hp/cll-treatment-pdq/#cit/section_1.31" TargetMode="External"/><Relationship Id="rId45" Type="http://schemas.openxmlformats.org/officeDocument/2006/relationships/hyperlink" Target="http://www.cancer.gov/types/leukemia/hp/cll-treatment-pdq/#cit/section_1.36" TargetMode="External"/><Relationship Id="rId66" Type="http://schemas.openxmlformats.org/officeDocument/2006/relationships/hyperlink" Target="http://www.cancer.gov/types/leukemia/hp/cll-treatment-pdq/#cit/section_2.20" TargetMode="External"/><Relationship Id="rId87" Type="http://schemas.openxmlformats.org/officeDocument/2006/relationships/hyperlink" Target="http://www.cancer.gov/types/lymphoma/hp/adult-nhl-treatment-pdq" TargetMode="External"/><Relationship Id="rId110" Type="http://schemas.openxmlformats.org/officeDocument/2006/relationships/hyperlink" Target="http://www.cancer.gov/types/leukemia/hp/cll-treatment-pdq/#cit/section_5.10" TargetMode="External"/><Relationship Id="rId115" Type="http://schemas.openxmlformats.org/officeDocument/2006/relationships/hyperlink" Target="http://www.cancer.gov/types/leukemia/hp/cll-treatment-pdq/#cit/section_5.15" TargetMode="External"/><Relationship Id="rId131" Type="http://schemas.openxmlformats.org/officeDocument/2006/relationships/hyperlink" Target="http://www.cancer.gov/types/leukemia/hp/cll-treatment-pdq/#cit/section_5.29" TargetMode="External"/><Relationship Id="rId136" Type="http://schemas.openxmlformats.org/officeDocument/2006/relationships/hyperlink" Target="http://www.cancer.gov/types/leukemia/hp/cll-treatment-pdq/#cit/section_5.40" TargetMode="External"/><Relationship Id="rId157" Type="http://schemas.openxmlformats.org/officeDocument/2006/relationships/hyperlink" Target="http://www.cancer.gov/types/leukemia/hp/cll-treatment-pdq/#cit/section_5.63" TargetMode="External"/><Relationship Id="rId178" Type="http://schemas.openxmlformats.org/officeDocument/2006/relationships/hyperlink" Target="http://www.cancer.gov/types/leukemia/hp/cll-treatment-pdq/#cit/section_5.90" TargetMode="External"/><Relationship Id="rId61" Type="http://schemas.openxmlformats.org/officeDocument/2006/relationships/hyperlink" Target="http://www.cancer.gov/types/leukemia/hp/cll-treatment-pdq/#cit/section_2.10" TargetMode="External"/><Relationship Id="rId82" Type="http://schemas.openxmlformats.org/officeDocument/2006/relationships/hyperlink" Target="http://www.cancer.gov/types/leukemia/hp/cll-treatment-pdq/#cit/section_3.4" TargetMode="External"/><Relationship Id="rId152" Type="http://schemas.openxmlformats.org/officeDocument/2006/relationships/hyperlink" Target="http://www.cancer.gov/types/leukemia/hp/cll-treatment-pdq/#cit/section_5.59" TargetMode="External"/><Relationship Id="rId173" Type="http://schemas.openxmlformats.org/officeDocument/2006/relationships/hyperlink" Target="http://www.cancer.gov/types/leukemia/hp/cll-treatment-pdq/#cit/section_5.82" TargetMode="External"/><Relationship Id="rId194" Type="http://schemas.openxmlformats.org/officeDocument/2006/relationships/hyperlink" Target="http://www.cancer.gov/types/leukemia/hp/cll-treatment-pdq/#cit/section_6.7" TargetMode="External"/><Relationship Id="rId199" Type="http://schemas.openxmlformats.org/officeDocument/2006/relationships/hyperlink" Target="http://www.cancer.gov/search/ClinicalTrialsLink.aspx?Diagnosis=38728&amp;tt=1&amp;format=2" TargetMode="External"/><Relationship Id="rId203" Type="http://schemas.openxmlformats.org/officeDocument/2006/relationships/hyperlink" Target="http://www.cancer.gov/publications/pdq/editorial-boards/adult-treatment" TargetMode="External"/><Relationship Id="rId19" Type="http://schemas.openxmlformats.org/officeDocument/2006/relationships/hyperlink" Target="https://en.wikipedia.org/wiki/Tyrosine_kinase" TargetMode="External"/><Relationship Id="rId14" Type="http://schemas.openxmlformats.org/officeDocument/2006/relationships/hyperlink" Target="http://en.wikipedia.org/wiki/Hepatomegaly" TargetMode="External"/><Relationship Id="rId30" Type="http://schemas.openxmlformats.org/officeDocument/2006/relationships/hyperlink" Target="http://www.cancer.gov/types/leukemia/hp/cll-treatment-pdq/#cit/section_1.14" TargetMode="External"/><Relationship Id="rId35" Type="http://schemas.openxmlformats.org/officeDocument/2006/relationships/hyperlink" Target="http://www.cancer.gov/types/leukemia/hp/cll-treatment-pdq/#cit/section_1.19" TargetMode="External"/><Relationship Id="rId56" Type="http://schemas.openxmlformats.org/officeDocument/2006/relationships/hyperlink" Target="http://www.cancer.gov/types/leukemia/hp/cll-treatment-pdq/#cit/section_2.4" TargetMode="External"/><Relationship Id="rId77" Type="http://schemas.openxmlformats.org/officeDocument/2006/relationships/hyperlink" Target="http://www.cancer.gov/types/leukemia/hp/cll-treatment-pdq/#cit/section_2.29" TargetMode="External"/><Relationship Id="rId100" Type="http://schemas.openxmlformats.org/officeDocument/2006/relationships/hyperlink" Target="http://www.ncbi.nlm.nih.gov/entrez/query.fcgi?cmd=Retrieve&amp;db=PubMed&amp;list_uids=10340906&amp;dopt=Abstract" TargetMode="External"/><Relationship Id="rId105" Type="http://schemas.openxmlformats.org/officeDocument/2006/relationships/hyperlink" Target="http://www.cancer.gov/types/leukemia/hp/cll-treatment-pdq/#cit/section_5.6" TargetMode="External"/><Relationship Id="rId126" Type="http://schemas.openxmlformats.org/officeDocument/2006/relationships/hyperlink" Target="http://www.cancer.gov/Common/PopUps/popDefinition.aspx?id=335158&amp;version=HealthProfessional&amp;language=English" TargetMode="External"/><Relationship Id="rId147" Type="http://schemas.openxmlformats.org/officeDocument/2006/relationships/hyperlink" Target="http://www.cancer.gov/types/leukemia/hp/cll-treatment-pdq/#cit/section_5.53" TargetMode="External"/><Relationship Id="rId168" Type="http://schemas.openxmlformats.org/officeDocument/2006/relationships/hyperlink" Target="http://www.cancer.gov/types/leukemia/hp/cll-treatment-pdq/#cit/section_5.77" TargetMode="External"/><Relationship Id="rId8" Type="http://schemas.openxmlformats.org/officeDocument/2006/relationships/hyperlink" Target="http://en.wikipedia.org/wiki/Cancer_staging" TargetMode="External"/><Relationship Id="rId51" Type="http://schemas.openxmlformats.org/officeDocument/2006/relationships/hyperlink" Target="http://www.cancer.gov/types/leukemia/hp/cll-treatment-pdq/#cit/section_1.43" TargetMode="External"/><Relationship Id="rId72" Type="http://schemas.openxmlformats.org/officeDocument/2006/relationships/hyperlink" Target="http://www.cancer.gov/types/leukemia/hp/cll-treatment-pdq/#cit/section_2.26" TargetMode="External"/><Relationship Id="rId93" Type="http://schemas.openxmlformats.org/officeDocument/2006/relationships/hyperlink" Target="http://www.cancer.gov/types/leukemia/hp/cll-treatment-pdq/#cit/section_3.14" TargetMode="External"/><Relationship Id="rId98" Type="http://schemas.openxmlformats.org/officeDocument/2006/relationships/hyperlink" Target="http://www.cancer.gov/about-cancer/treatment/clinical-trials" TargetMode="External"/><Relationship Id="rId121" Type="http://schemas.openxmlformats.org/officeDocument/2006/relationships/hyperlink" Target="http://www.cancer.gov/clinicaltrials/NCT01539512" TargetMode="External"/><Relationship Id="rId142" Type="http://schemas.openxmlformats.org/officeDocument/2006/relationships/hyperlink" Target="http://www.cancer.gov/types/leukemia/hp/cll-treatment-pdq/#cit/section_5.44" TargetMode="External"/><Relationship Id="rId163" Type="http://schemas.openxmlformats.org/officeDocument/2006/relationships/hyperlink" Target="http://www.cancer.gov/types/leukemia/hp/cll-treatment-pdq/#cit/section_5.67" TargetMode="External"/><Relationship Id="rId184" Type="http://schemas.openxmlformats.org/officeDocument/2006/relationships/hyperlink" Target="http://www.cancer.gov/types/leukemia/hp/cll-treatment-pdq/#cit/section_5.100" TargetMode="External"/><Relationship Id="rId189" Type="http://schemas.openxmlformats.org/officeDocument/2006/relationships/hyperlink" Target="http://www.cancer.gov/types/leukemia/hp/cll-treatment-pdq/#cit/section_6.1" TargetMode="External"/><Relationship Id="rId3" Type="http://schemas.openxmlformats.org/officeDocument/2006/relationships/hyperlink" Target="http://en.wikipedia.org/wiki/Leukemias" TargetMode="External"/><Relationship Id="rId25" Type="http://schemas.openxmlformats.org/officeDocument/2006/relationships/hyperlink" Target="http://www.cancer.gov/types/leukemia/hp/cll-treatment-pdq/#cit/section_1.6" TargetMode="External"/><Relationship Id="rId46" Type="http://schemas.openxmlformats.org/officeDocument/2006/relationships/hyperlink" Target="http://www.cancer.gov/types/leukemia/hp/cll-treatment-pdq/#cit/section_1.37" TargetMode="External"/><Relationship Id="rId67" Type="http://schemas.openxmlformats.org/officeDocument/2006/relationships/hyperlink" Target="http://www.cancer.gov/types/leukemia/hp/cll-treatment-pdq/#cit/section_2.21" TargetMode="External"/><Relationship Id="rId116" Type="http://schemas.openxmlformats.org/officeDocument/2006/relationships/hyperlink" Target="http://www.cancer.gov/types/leukemia/hp/cll-treatment-pdq/#cit/section_5.19" TargetMode="External"/><Relationship Id="rId137" Type="http://schemas.openxmlformats.org/officeDocument/2006/relationships/hyperlink" Target="http://www.cancer.gov/Common/PopUps/popDefinition.aspx?id=335131&amp;version=HealthProfessional&amp;language=English" TargetMode="External"/><Relationship Id="rId158" Type="http://schemas.openxmlformats.org/officeDocument/2006/relationships/hyperlink" Target="http://www.cancer.gov/types/leukemia/hp/cll-treatment-pdq/#cit/section_5.64" TargetMode="External"/><Relationship Id="rId20" Type="http://schemas.openxmlformats.org/officeDocument/2006/relationships/hyperlink" Target="http://www.cancer.gov/types/leukemia/hp/cll-treatment-pdq/#cit/section_1.1" TargetMode="External"/><Relationship Id="rId41" Type="http://schemas.openxmlformats.org/officeDocument/2006/relationships/hyperlink" Target="http://www.cancer.gov/types/leukemia/hp/cll-treatment-pdq/#cit/section_1.32" TargetMode="External"/><Relationship Id="rId62" Type="http://schemas.openxmlformats.org/officeDocument/2006/relationships/hyperlink" Target="http://www.cancer.gov/types/leukemia/hp/cll-treatment-pdq/#cit/section_2.11" TargetMode="External"/><Relationship Id="rId83" Type="http://schemas.openxmlformats.org/officeDocument/2006/relationships/hyperlink" Target="http://www.cancer.gov/types/leukemia/hp/cll-treatment-pdq/#cit/section_3.5" TargetMode="External"/><Relationship Id="rId88" Type="http://schemas.openxmlformats.org/officeDocument/2006/relationships/hyperlink" Target="http://www.cancer.gov/types/leukemia/hp/cll-treatment-pdq/#cit/section_3.9" TargetMode="External"/><Relationship Id="rId111" Type="http://schemas.openxmlformats.org/officeDocument/2006/relationships/hyperlink" Target="http://www.cancer.gov/types/leukemia/hp/cll-treatment-pdq/#cit/section_5.11" TargetMode="External"/><Relationship Id="rId132" Type="http://schemas.openxmlformats.org/officeDocument/2006/relationships/hyperlink" Target="http://www.cancer.gov/types/leukemia/hp/cll-treatment-pdq/#cit/section_5.30" TargetMode="External"/><Relationship Id="rId153" Type="http://schemas.openxmlformats.org/officeDocument/2006/relationships/hyperlink" Target="http://www.cancer.gov/clinicaltrials/NCT00201721" TargetMode="External"/><Relationship Id="rId174" Type="http://schemas.openxmlformats.org/officeDocument/2006/relationships/hyperlink" Target="http://www.cancer.gov/types/leukemia/hp/cll-treatment-pdq/#cit/section_5.88" TargetMode="External"/><Relationship Id="rId179" Type="http://schemas.openxmlformats.org/officeDocument/2006/relationships/hyperlink" Target="http://www.cancer.gov/types/leukemia/hp/cll-treatment-pdq/#cit/section_5.97" TargetMode="External"/><Relationship Id="rId195" Type="http://schemas.openxmlformats.org/officeDocument/2006/relationships/hyperlink" Target="http://www.cancer.gov/types/leukemia/hp/cll-treatment-pdq/#cit/section_6.8" TargetMode="External"/><Relationship Id="rId190" Type="http://schemas.openxmlformats.org/officeDocument/2006/relationships/hyperlink" Target="http://www.cancer.gov/types/leukemia/hp/cll-treatment-pdq/#cit/section_6.2" TargetMode="External"/><Relationship Id="rId204" Type="http://schemas.openxmlformats.org/officeDocument/2006/relationships/hyperlink" Target="http://www.cancer.gov/types/leukemia/hp/cll-treatment-pdq/#link/_AboutThis_1" TargetMode="External"/><Relationship Id="rId15" Type="http://schemas.openxmlformats.org/officeDocument/2006/relationships/hyperlink" Target="http://en.wikipedia.org/wiki/Anemia" TargetMode="External"/><Relationship Id="rId36" Type="http://schemas.openxmlformats.org/officeDocument/2006/relationships/hyperlink" Target="http://www.cancer.gov/types/leukemia/hp/cll-treatment-pdq/#cit/section_1.20" TargetMode="External"/><Relationship Id="rId57" Type="http://schemas.openxmlformats.org/officeDocument/2006/relationships/hyperlink" Target="http://www.cancer.gov/types/leukemia/hp/cll-treatment-pdq/#cit/section_2.5" TargetMode="External"/><Relationship Id="rId106" Type="http://schemas.openxmlformats.org/officeDocument/2006/relationships/hyperlink" Target="http://www.cancer.gov/types/leukemia/hp/cll-treatment-pdq/#cit/section_5.4" TargetMode="External"/><Relationship Id="rId127" Type="http://schemas.openxmlformats.org/officeDocument/2006/relationships/hyperlink" Target="http://www.cancer.gov/clinicaltrials/NCT01105247" TargetMode="External"/><Relationship Id="rId10" Type="http://schemas.openxmlformats.org/officeDocument/2006/relationships/hyperlink" Target="http://en.wikipedia.org/wiki/Lymph_nodes" TargetMode="External"/><Relationship Id="rId31" Type="http://schemas.openxmlformats.org/officeDocument/2006/relationships/hyperlink" Target="http://www.cancer.gov/types/leukemia/hp/cll-treatment-pdq/#cit/section_1.15" TargetMode="External"/><Relationship Id="rId52" Type="http://schemas.openxmlformats.org/officeDocument/2006/relationships/hyperlink" Target="http://www.cancer.gov/types/leukemia/hp/cll-treatment-pdq/#cit/section_1.44" TargetMode="External"/><Relationship Id="rId73" Type="http://schemas.openxmlformats.org/officeDocument/2006/relationships/hyperlink" Target="http://www.cancer.gov/types/leukemia/hp/cll-treatment-pdq/#link/_10" TargetMode="External"/><Relationship Id="rId78" Type="http://schemas.openxmlformats.org/officeDocument/2006/relationships/hyperlink" Target="http://www.cancer.gov/types/leukemia/hp/cll-treatment-pdq/#cit/section_3.1" TargetMode="External"/><Relationship Id="rId94" Type="http://schemas.openxmlformats.org/officeDocument/2006/relationships/hyperlink" Target="http://www.cancer.gov/types/leukemia/hp/cll-treatment-pdq/#cit/section_4.1" TargetMode="External"/><Relationship Id="rId99" Type="http://schemas.openxmlformats.org/officeDocument/2006/relationships/hyperlink" Target="http://www.ncbi.nlm.nih.gov/entrez/query.fcgi?cmd=Retrieve&amp;db=PubMed&amp;list_uids=9593789&amp;dopt=Abstract" TargetMode="External"/><Relationship Id="rId101" Type="http://schemas.openxmlformats.org/officeDocument/2006/relationships/hyperlink" Target="http://www.cancer.gov/types/leukemia/hp/cll-treatment-pdq/#cit/section_5.1" TargetMode="External"/><Relationship Id="rId122" Type="http://schemas.openxmlformats.org/officeDocument/2006/relationships/hyperlink" Target="http://www.cancer.gov/Common/PopUps/popDefinition.aspx?id=335106&amp;version=HealthProfessional&amp;language=English" TargetMode="External"/><Relationship Id="rId143" Type="http://schemas.openxmlformats.org/officeDocument/2006/relationships/hyperlink" Target="http://www.cancer.gov/types/leukemia/hp/cll-treatment-pdq/#cit/section_5.45" TargetMode="External"/><Relationship Id="rId148" Type="http://schemas.openxmlformats.org/officeDocument/2006/relationships/hyperlink" Target="http://www.cancer.gov/types/leukemia/hp/cll-treatment-pdq/#cit/section_5.54" TargetMode="External"/><Relationship Id="rId164" Type="http://schemas.openxmlformats.org/officeDocument/2006/relationships/hyperlink" Target="http://www.cancer.gov/types/leukemia/hp/cll-treatment-pdq/#cit/section_5.68" TargetMode="External"/><Relationship Id="rId169" Type="http://schemas.openxmlformats.org/officeDocument/2006/relationships/hyperlink" Target="http://www.cancer.gov/types/leukemia/hp/cll-treatment-pdq/#cit/section_5.78" TargetMode="External"/><Relationship Id="rId185" Type="http://schemas.openxmlformats.org/officeDocument/2006/relationships/hyperlink" Target="http://www.cancer.gov/search/ClinicalTrialsLink.aspx?Diagnosis=38467&amp;tt=1&amp;format=2" TargetMode="External"/><Relationship Id="rId4" Type="http://schemas.openxmlformats.org/officeDocument/2006/relationships/hyperlink" Target="http://en.wikipedia.org/wiki/B-cell_chronic_lymphocytic_leukemia#cite_note-1" TargetMode="External"/><Relationship Id="rId9" Type="http://schemas.openxmlformats.org/officeDocument/2006/relationships/hyperlink" Target="http://en.wikipedia.org/wiki/B-cell_lymphoma" TargetMode="External"/><Relationship Id="rId180" Type="http://schemas.openxmlformats.org/officeDocument/2006/relationships/hyperlink" Target="http://www.cancer.gov/clinicaltrials/NCT00281983" TargetMode="External"/><Relationship Id="rId26" Type="http://schemas.openxmlformats.org/officeDocument/2006/relationships/hyperlink" Target="http://www.cancer.gov/types/leukemia/hp/cll-treatment-pdq/#cit/section_1.7" TargetMode="External"/><Relationship Id="rId47" Type="http://schemas.openxmlformats.org/officeDocument/2006/relationships/hyperlink" Target="http://www.cancer.gov/types/leukemia/hp/cll-treatment-pdq/#cit/section_1.38" TargetMode="External"/><Relationship Id="rId68" Type="http://schemas.openxmlformats.org/officeDocument/2006/relationships/hyperlink" Target="http://www.cancer.gov/types/leukemia/hp/cll-treatment-pdq/#cit/section_2.24" TargetMode="External"/><Relationship Id="rId89" Type="http://schemas.openxmlformats.org/officeDocument/2006/relationships/hyperlink" Target="http://www.cancer.gov/types/leukemia/hp/cll-treatment-pdq/#cit/section_3.10" TargetMode="External"/><Relationship Id="rId112" Type="http://schemas.openxmlformats.org/officeDocument/2006/relationships/hyperlink" Target="http://www.cancer.gov/types/leukemia/hp/cll-treatment-pdq/#cit/section_5.12" TargetMode="External"/><Relationship Id="rId133" Type="http://schemas.openxmlformats.org/officeDocument/2006/relationships/hyperlink" Target="http://www.cancer.gov/types/leukemia/hp/cll-treatment-pdq/#cit/section_5.35" TargetMode="External"/><Relationship Id="rId154" Type="http://schemas.openxmlformats.org/officeDocument/2006/relationships/hyperlink" Target="http://www.cancer.gov/types/leukemia/hp/cll-treatment-pdq/#cit/section_5.60" TargetMode="External"/><Relationship Id="rId175" Type="http://schemas.openxmlformats.org/officeDocument/2006/relationships/hyperlink" Target="http://www.cancer.gov/types/leukemia/hp/cll-treatment-pdq/#cit/section_5.89" TargetMode="External"/><Relationship Id="rId196" Type="http://schemas.openxmlformats.org/officeDocument/2006/relationships/hyperlink" Target="http://www.cancer.gov/Common/PopUps/popDefinition.aspx?id=587983&amp;version=HealthProfessional&amp;language=English" TargetMode="External"/><Relationship Id="rId200" Type="http://schemas.openxmlformats.org/officeDocument/2006/relationships/hyperlink" Target="http://www.cancer.gov/types/leukemia/hp/cll-treatment-pdq/#link/_387"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t.wikipedia.org/wiki/Chemioterapia_dei_tumori" TargetMode="External"/><Relationship Id="rId7" Type="http://schemas.openxmlformats.org/officeDocument/2006/relationships/hyperlink" Target="https://it.wikipedia.org/wiki/Linfoma_di_Hodgkin"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it.wikipedia.org/wiki/Mieloma_multiplo" TargetMode="External"/><Relationship Id="rId5" Type="http://schemas.openxmlformats.org/officeDocument/2006/relationships/hyperlink" Target="https://it.wikipedia.org/wiki/Leucemia_linfatica_cronica" TargetMode="External"/><Relationship Id="rId4" Type="http://schemas.openxmlformats.org/officeDocument/2006/relationships/hyperlink" Target="https://it.wikipedia.org/wiki/Linfoma_non_Hodgki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6CE78CD-3A46-4FBD-827B-DC9FE595AEB9}" type="slidenum">
              <a:rPr lang="it-IT" altLang="it-IT">
                <a:latin typeface="Arial" pitchFamily="34" charset="0"/>
              </a:rPr>
              <a:pPr>
                <a:spcBef>
                  <a:spcPct val="0"/>
                </a:spcBef>
              </a:pPr>
              <a:t>3</a:t>
            </a:fld>
            <a:endParaRPr lang="it-IT" altLang="it-IT">
              <a:latin typeface="Arial" pitchFamily="34" charset="0"/>
            </a:endParaRPr>
          </a:p>
        </p:txBody>
      </p:sp>
      <p:sp>
        <p:nvSpPr>
          <p:cNvPr id="116739"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400" y="4343400"/>
            <a:ext cx="5029200" cy="4114800"/>
          </a:xfrm>
        </p:spPr>
        <p:txBody>
          <a:bodyPr/>
          <a:lstStyle/>
          <a:p>
            <a:pPr>
              <a:defRPr/>
            </a:pPr>
            <a:r>
              <a:rPr lang="it-IT" dirty="0" err="1"/>
              <a:t>Cleft</a:t>
            </a:r>
            <a:r>
              <a:rPr lang="it-IT" dirty="0"/>
              <a:t> or pocket in </a:t>
            </a:r>
            <a:r>
              <a:rPr lang="it-IT" dirty="0" err="1"/>
              <a:t>catalytic</a:t>
            </a:r>
            <a:r>
              <a:rPr lang="it-IT" dirty="0"/>
              <a:t> domain</a:t>
            </a:r>
          </a:p>
          <a:p>
            <a:pPr marL="171450" indent="-171450">
              <a:buFont typeface="Wingdings" pitchFamily="2" charset="2"/>
              <a:buChar char="à"/>
              <a:defRPr/>
            </a:pPr>
            <a:r>
              <a:rPr lang="it-IT" dirty="0">
                <a:sym typeface="Wingdings" panose="05000000000000000000" pitchFamily="2" charset="2"/>
              </a:rPr>
              <a:t>OK </a:t>
            </a:r>
            <a:r>
              <a:rPr lang="it-IT" dirty="0" err="1">
                <a:sym typeface="Wingdings" panose="05000000000000000000" pitchFamily="2" charset="2"/>
              </a:rPr>
              <a:t>kinases</a:t>
            </a:r>
            <a:endParaRPr lang="it-IT" dirty="0">
              <a:sym typeface="Wingdings" panose="05000000000000000000" pitchFamily="2" charset="2"/>
            </a:endParaRPr>
          </a:p>
          <a:p>
            <a:pPr marL="171450" indent="-171450">
              <a:buFont typeface="Wingdings" pitchFamily="2" charset="2"/>
              <a:buChar char="à"/>
              <a:defRPr/>
            </a:pPr>
            <a:r>
              <a:rPr lang="it-IT" dirty="0" err="1">
                <a:sym typeface="Wingdings" panose="05000000000000000000" pitchFamily="2" charset="2"/>
              </a:rPr>
              <a:t>Not</a:t>
            </a:r>
            <a:r>
              <a:rPr lang="it-IT" dirty="0">
                <a:sym typeface="Wingdings" panose="05000000000000000000" pitchFamily="2" charset="2"/>
              </a:rPr>
              <a:t> </a:t>
            </a:r>
            <a:r>
              <a:rPr lang="it-IT" dirty="0" err="1">
                <a:sym typeface="Wingdings" panose="05000000000000000000" pitchFamily="2" charset="2"/>
              </a:rPr>
              <a:t>trascription</a:t>
            </a:r>
            <a:r>
              <a:rPr lang="it-IT" dirty="0">
                <a:sym typeface="Wingdings" panose="05000000000000000000" pitchFamily="2" charset="2"/>
              </a:rPr>
              <a:t> </a:t>
            </a:r>
            <a:r>
              <a:rPr lang="it-IT" dirty="0" err="1">
                <a:sym typeface="Wingdings" panose="05000000000000000000" pitchFamily="2" charset="2"/>
              </a:rPr>
              <a:t>factors</a:t>
            </a:r>
            <a:r>
              <a:rPr lang="it-IT" dirty="0">
                <a:sym typeface="Wingdings" panose="05000000000000000000" pitchFamily="2" charset="2"/>
              </a:rPr>
              <a:t>, w </a:t>
            </a:r>
            <a:r>
              <a:rPr lang="it-IT" dirty="0" err="1">
                <a:sym typeface="Wingdings" panose="05000000000000000000" pitchFamily="2" charset="2"/>
              </a:rPr>
              <a:t>exception</a:t>
            </a:r>
            <a:r>
              <a:rPr lang="it-IT" dirty="0">
                <a:sym typeface="Wingdings" panose="05000000000000000000" pitchFamily="2" charset="2"/>
              </a:rPr>
              <a:t> of </a:t>
            </a:r>
            <a:r>
              <a:rPr lang="it-IT" dirty="0" err="1">
                <a:sym typeface="Wingdings" panose="05000000000000000000" pitchFamily="2" charset="2"/>
              </a:rPr>
              <a:t>nuclear</a:t>
            </a:r>
            <a:r>
              <a:rPr lang="it-IT" dirty="0">
                <a:sym typeface="Wingdings" panose="05000000000000000000" pitchFamily="2" charset="2"/>
              </a:rPr>
              <a:t> </a:t>
            </a:r>
            <a:r>
              <a:rPr lang="it-IT" dirty="0" err="1">
                <a:sym typeface="Wingdings" panose="05000000000000000000" pitchFamily="2" charset="2"/>
              </a:rPr>
              <a:t>receptors</a:t>
            </a:r>
            <a:r>
              <a:rPr lang="it-IT" dirty="0">
                <a:sym typeface="Wingdings" panose="05000000000000000000" pitchFamily="2" charset="2"/>
              </a:rPr>
              <a:t>/</a:t>
            </a:r>
            <a:r>
              <a:rPr lang="it-IT" dirty="0" err="1">
                <a:sym typeface="Wingdings" panose="05000000000000000000" pitchFamily="2" charset="2"/>
              </a:rPr>
              <a:t>tamoxifen</a:t>
            </a:r>
            <a:endParaRPr lang="it-IT" dirty="0">
              <a:sym typeface="Wingdings" panose="05000000000000000000" pitchFamily="2" charset="2"/>
            </a:endParaRPr>
          </a:p>
          <a:p>
            <a:pPr>
              <a:buFont typeface="Wingdings" pitchFamily="2" charset="2"/>
              <a:buNone/>
              <a:defRPr/>
            </a:pPr>
            <a:endParaRPr lang="it-IT" dirty="0"/>
          </a:p>
        </p:txBody>
      </p:sp>
    </p:spTree>
    <p:extLst>
      <p:ext uri="{BB962C8B-B14F-4D97-AF65-F5344CB8AC3E}">
        <p14:creationId xmlns:p14="http://schemas.microsoft.com/office/powerpoint/2010/main" val="2444041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6B6193-4016-4113-A859-888A064A8BEF}" type="slidenum">
              <a:rPr lang="it-IT" altLang="it-IT" smtClean="0">
                <a:latin typeface="Times New Roman" panose="02020603050405020304" pitchFamily="18" charset="0"/>
              </a:rPr>
              <a:pPr>
                <a:spcBef>
                  <a:spcPct val="0"/>
                </a:spcBef>
              </a:pPr>
              <a:t>38</a:t>
            </a:fld>
            <a:endParaRPr lang="it-IT" altLang="it-IT">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latin typeface="Arial" panose="020B0604020202020204" pitchFamily="34" charset="0"/>
              </a:rPr>
              <a:t>There is growing evidence to suggest that breast tumors showing HER2 gene amplification and/or overexpression represent a </a:t>
            </a:r>
            <a:r>
              <a:rPr lang="it-IT" altLang="it-IT" b="1">
                <a:latin typeface="Arial" panose="020B0604020202020204" pitchFamily="34" charset="0"/>
              </a:rPr>
              <a:t>distinct clinicopathological entity</a:t>
            </a:r>
            <a:r>
              <a:rPr lang="it-IT" altLang="it-IT">
                <a:latin typeface="Arial" panose="020B0604020202020204" pitchFamily="34" charset="0"/>
              </a:rPr>
              <a:t>, dubbed as HER2-positive breast cancer. </a:t>
            </a:r>
          </a:p>
          <a:p>
            <a:pPr eaLnBrk="1" hangingPunct="1"/>
            <a:r>
              <a:rPr lang="it-IT" altLang="it-IT">
                <a:latin typeface="Arial" panose="020B0604020202020204" pitchFamily="34" charset="0"/>
              </a:rPr>
              <a:t>Clinically, these tumors are associated with a </a:t>
            </a:r>
            <a:r>
              <a:rPr lang="it-IT" altLang="it-IT" b="1">
                <a:latin typeface="Arial" panose="020B0604020202020204" pitchFamily="34" charset="0"/>
              </a:rPr>
              <a:t>poor prognosis </a:t>
            </a:r>
            <a:r>
              <a:rPr lang="it-IT" altLang="it-IT">
                <a:latin typeface="Arial" panose="020B0604020202020204" pitchFamily="34" charset="0"/>
              </a:rPr>
              <a:t>and a proclivity to </a:t>
            </a:r>
            <a:r>
              <a:rPr lang="it-IT" altLang="it-IT" b="1">
                <a:latin typeface="Arial" panose="020B0604020202020204" pitchFamily="34" charset="0"/>
              </a:rPr>
              <a:t>metastasize to the brain</a:t>
            </a:r>
            <a:r>
              <a:rPr lang="it-IT" altLang="it-IT">
                <a:latin typeface="Arial" panose="020B0604020202020204" pitchFamily="34" charset="0"/>
              </a:rPr>
              <a:t>. </a:t>
            </a:r>
          </a:p>
          <a:p>
            <a:pPr eaLnBrk="1" hangingPunct="1"/>
            <a:r>
              <a:rPr lang="it-IT" altLang="it-IT">
                <a:latin typeface="Arial" panose="020B0604020202020204" pitchFamily="34" charset="0"/>
              </a:rPr>
              <a:t>Histopathologically, they are characterized by high tumor </a:t>
            </a:r>
            <a:r>
              <a:rPr lang="it-IT" altLang="it-IT" b="1">
                <a:latin typeface="Arial" panose="020B0604020202020204" pitchFamily="34" charset="0"/>
              </a:rPr>
              <a:t>grade</a:t>
            </a:r>
            <a:r>
              <a:rPr lang="it-IT" altLang="it-IT">
                <a:latin typeface="Arial" panose="020B0604020202020204" pitchFamily="34" charset="0"/>
              </a:rPr>
              <a:t>, high </a:t>
            </a:r>
            <a:r>
              <a:rPr lang="it-IT" altLang="it-IT" b="1">
                <a:latin typeface="Arial" panose="020B0604020202020204" pitchFamily="34" charset="0"/>
              </a:rPr>
              <a:t>proliferation</a:t>
            </a:r>
            <a:r>
              <a:rPr lang="it-IT" altLang="it-IT">
                <a:latin typeface="Arial" panose="020B0604020202020204" pitchFamily="34" charset="0"/>
              </a:rPr>
              <a:t> rates, and reduced estrogen and progesterone receptor expression.</a:t>
            </a:r>
          </a:p>
          <a:p>
            <a:pPr eaLnBrk="1" hangingPunct="1"/>
            <a:r>
              <a:rPr lang="it-IT" altLang="it-IT">
                <a:latin typeface="Arial" panose="020B0604020202020204" pitchFamily="34" charset="0"/>
              </a:rPr>
              <a:t>Unfortunately, HER2-positive breast cancer remains a heterogeneous disease entity with variable patient outcomes and responses to treatment, including anti-HER2 therapy like trastuzumab.</a:t>
            </a:r>
          </a:p>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3065490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12D653-F3F5-4E5E-953A-14B7E092048F}" type="slidenum">
              <a:rPr lang="it-IT" altLang="it-IT" smtClean="0">
                <a:latin typeface="Times New Roman" panose="02020603050405020304" pitchFamily="18" charset="0"/>
              </a:rPr>
              <a:pPr>
                <a:spcBef>
                  <a:spcPct val="0"/>
                </a:spcBef>
              </a:pPr>
              <a:t>39</a:t>
            </a:fld>
            <a:endParaRPr lang="it-IT" altLang="it-IT">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latin typeface="Arial" panose="020B0604020202020204" pitchFamily="34" charset="0"/>
              </a:rPr>
              <a:t>HER-2 is the one member of the HER family of receptor tyrosine kinases that does not have a known ligand. </a:t>
            </a:r>
          </a:p>
          <a:p>
            <a:pPr eaLnBrk="1" hangingPunct="1"/>
            <a:r>
              <a:rPr lang="en-US" altLang="it-IT">
                <a:latin typeface="Arial" panose="020B0604020202020204" pitchFamily="34" charset="0"/>
              </a:rPr>
              <a:t>The HER family of transmembrane tyrosine kinase receptors is composed of four members, HER1 to HER4. HER2 is a ligand-orphan receptor expressed in many human tumors and </a:t>
            </a:r>
            <a:r>
              <a:rPr lang="en-US" altLang="it-IT" b="1">
                <a:latin typeface="Arial" panose="020B0604020202020204" pitchFamily="34" charset="0"/>
              </a:rPr>
              <a:t>overexpressed in 25-30% of breast cancers</a:t>
            </a:r>
            <a:r>
              <a:rPr lang="en-US" altLang="it-IT">
                <a:latin typeface="Arial" panose="020B0604020202020204" pitchFamily="34" charset="0"/>
              </a:rPr>
              <a:t>. HER2 amplifies the signal provided by other receptors of the HER family by forming heterodimers. </a:t>
            </a:r>
          </a:p>
          <a:p>
            <a:pPr eaLnBrk="1" hangingPunct="1"/>
            <a:r>
              <a:rPr lang="it-IT" altLang="it-IT" b="1">
                <a:latin typeface="Arial" panose="020B0604020202020204" pitchFamily="34" charset="0"/>
              </a:rPr>
              <a:t>Signal Transduction by the HER Family</a:t>
            </a:r>
          </a:p>
          <a:p>
            <a:pPr eaLnBrk="1" hangingPunct="1"/>
            <a:r>
              <a:rPr lang="it-IT" altLang="it-IT">
                <a:latin typeface="Arial" panose="020B0604020202020204" pitchFamily="34" charset="0"/>
              </a:rPr>
              <a:t>As shown in Panel A, the four members of the HER family are HER1, HER2, HER3, and HER4. There are receptor-specific ligands for HER1, HER3, and HER4. </a:t>
            </a:r>
          </a:p>
          <a:p>
            <a:pPr eaLnBrk="1" hangingPunct="1"/>
            <a:r>
              <a:rPr lang="it-IT" altLang="it-IT">
                <a:latin typeface="Arial" panose="020B0604020202020204" pitchFamily="34" charset="0"/>
              </a:rPr>
              <a:t>An intracellular tyrosine kinase domain exists for HER1, HER2, and HER4. Phosphorylation of the tyrosine kinase domain by means of homodimerization or heterodimerization induces both cell proliferation and survival signaling. </a:t>
            </a:r>
            <a:r>
              <a:rPr lang="it-IT" altLang="it-IT" b="1">
                <a:latin typeface="Arial" panose="020B0604020202020204" pitchFamily="34" charset="0"/>
              </a:rPr>
              <a:t>HER2 is the preferred dimerization partner</a:t>
            </a:r>
            <a:r>
              <a:rPr lang="it-IT" altLang="it-IT">
                <a:latin typeface="Arial" panose="020B0604020202020204" pitchFamily="34" charset="0"/>
              </a:rPr>
              <a:t> for the other HER family members. The phosphorylated (activated) tyrosine residues on the intracellular domain of HER2 activate the lipid kinase phosphoinositide 3-kinase (PI3-K), which phosphorylates a phosphatidylinositol that in turn binds and phosphorylates Akt, driving cell survival. In parallel, a guanine nucleotide exchange factor, the mammalian homologue of SOS, activates RAS that, in turn, activates RAF and then the MAPK and MEK. MEK phosphorylates, among others, the MAPK, driving cellular proliferation.</a:t>
            </a:r>
          </a:p>
          <a:p>
            <a:pPr eaLnBrk="1" hangingPunct="1"/>
            <a:endParaRPr lang="it-IT" altLang="it-IT">
              <a:latin typeface="Arial" panose="020B0604020202020204" pitchFamily="34" charset="0"/>
            </a:endParaRPr>
          </a:p>
          <a:p>
            <a:pPr eaLnBrk="1" hangingPunct="1"/>
            <a:r>
              <a:rPr lang="it-IT" altLang="it-IT" b="1">
                <a:latin typeface="Arial" panose="020B0604020202020204" pitchFamily="34" charset="0"/>
              </a:rPr>
              <a:t>HER-2/</a:t>
            </a:r>
            <a:r>
              <a:rPr lang="it-IT" altLang="it-IT" b="1" i="1">
                <a:latin typeface="Arial" panose="020B0604020202020204" pitchFamily="34" charset="0"/>
              </a:rPr>
              <a:t>neu</a:t>
            </a:r>
            <a:r>
              <a:rPr lang="it-IT" altLang="it-IT" b="1">
                <a:latin typeface="Arial" panose="020B0604020202020204" pitchFamily="34" charset="0"/>
              </a:rPr>
              <a:t> </a:t>
            </a:r>
            <a:r>
              <a:rPr lang="it-IT" altLang="it-IT">
                <a:latin typeface="Arial" panose="020B0604020202020204" pitchFamily="34" charset="0"/>
              </a:rPr>
              <a:t>is overexpressed on  </a:t>
            </a:r>
            <a:r>
              <a:rPr lang="it-IT" altLang="it-IT" b="1" u="sng">
                <a:latin typeface="Arial" panose="020B0604020202020204" pitchFamily="34" charset="0"/>
              </a:rPr>
              <a:t>25% of breast cancers</a:t>
            </a:r>
            <a:r>
              <a:rPr lang="it-IT" altLang="it-IT" b="1">
                <a:latin typeface="Arial" panose="020B0604020202020204" pitchFamily="34" charset="0"/>
              </a:rPr>
              <a:t>, </a:t>
            </a:r>
            <a:r>
              <a:rPr lang="it-IT" altLang="it-IT">
                <a:latin typeface="Arial" panose="020B0604020202020204" pitchFamily="34" charset="0"/>
              </a:rPr>
              <a:t>as well as on other adenocarcinomas of </a:t>
            </a:r>
            <a:r>
              <a:rPr lang="it-IT" altLang="it-IT" b="1">
                <a:latin typeface="Arial" panose="020B0604020202020204" pitchFamily="34" charset="0"/>
              </a:rPr>
              <a:t>the ovary, prostate, lung and gastrointestinal tract. </a:t>
            </a:r>
          </a:p>
          <a:p>
            <a:pPr eaLnBrk="1" hangingPunct="1"/>
            <a:endParaRPr lang="it-IT" altLang="it-IT">
              <a:latin typeface="Arial" panose="020B0604020202020204" pitchFamily="34" charset="0"/>
            </a:endParaRPr>
          </a:p>
          <a:p>
            <a:pPr eaLnBrk="1" hangingPunct="1"/>
            <a:r>
              <a:rPr lang="it-IT" altLang="it-IT">
                <a:latin typeface="Arial" panose="020B0604020202020204" pitchFamily="34" charset="0"/>
              </a:rPr>
              <a:t>The accumulation of excess HER-2 on the cell membrane causes </a:t>
            </a:r>
            <a:r>
              <a:rPr lang="it-IT" altLang="it-IT" b="1" u="sng">
                <a:latin typeface="Arial" panose="020B0604020202020204" pitchFamily="34" charset="0"/>
              </a:rPr>
              <a:t>constitutive activation via the dimerization</a:t>
            </a:r>
            <a:r>
              <a:rPr lang="it-IT" altLang="it-IT">
                <a:latin typeface="Arial" panose="020B0604020202020204" pitchFamily="34" charset="0"/>
              </a:rPr>
              <a:t> of the HER-2 molecules and thus drives tumor growth. The HER-2 molecule preferentially dimerizes with the other members of the HER family after they undergo ligand activation. </a:t>
            </a:r>
          </a:p>
          <a:p>
            <a:pPr eaLnBrk="1" hangingPunct="1"/>
            <a:endParaRPr lang="it-IT" altLang="it-IT">
              <a:latin typeface="Arial" panose="020B0604020202020204" pitchFamily="34" charset="0"/>
            </a:endParaRPr>
          </a:p>
          <a:p>
            <a:pPr eaLnBrk="1" hangingPunct="1"/>
            <a:endParaRPr lang="it-IT" altLang="it-IT" b="1">
              <a:latin typeface="Arial" panose="020B0604020202020204" pitchFamily="34" charset="0"/>
            </a:endParaRPr>
          </a:p>
        </p:txBody>
      </p:sp>
    </p:spTree>
    <p:extLst>
      <p:ext uri="{BB962C8B-B14F-4D97-AF65-F5344CB8AC3E}">
        <p14:creationId xmlns:p14="http://schemas.microsoft.com/office/powerpoint/2010/main" val="1984696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3620CB-3CF5-4B70-9315-382EB4F942EF}" type="slidenum">
              <a:rPr lang="it-IT" altLang="it-IT" smtClean="0"/>
              <a:pPr>
                <a:spcBef>
                  <a:spcPct val="0"/>
                </a:spcBef>
              </a:pPr>
              <a:t>40</a:t>
            </a:fld>
            <a:endParaRPr lang="it-IT" altLang="it-IT"/>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latin typeface="Arial" panose="020B0604020202020204" pitchFamily="34" charset="0"/>
              </a:rPr>
              <a:t>The phosphorylated (activated) tyrosine residues on the intracellular domain of HER2 activate the lipid kinase phosphoinositide 3-kinase (PI3-K), which phosphorylates a phosphatidylinositol that in turn binds and phosphorylates AkT, driving cell survival. In parallel, a guanine nucleotide exchange factor, the mammalian homologue of the son of sevenless (SOS), activates the rat sarcoma (RAS) enzyme that, in turn, activates receptor activation factor (RAF) and then the mitogen-activated protein kinase (MAPK) and mitogen extracellular signal kinase (MEK). MEK phosphorylates, among others, the MAPK, driving cellular proliferation.</a:t>
            </a:r>
            <a:endParaRPr lang="it-IT" altLang="it-IT" b="1">
              <a:latin typeface="Arial" panose="020B0604020202020204" pitchFamily="34" charset="0"/>
            </a:endParaRPr>
          </a:p>
        </p:txBody>
      </p:sp>
    </p:spTree>
    <p:extLst>
      <p:ext uri="{BB962C8B-B14F-4D97-AF65-F5344CB8AC3E}">
        <p14:creationId xmlns:p14="http://schemas.microsoft.com/office/powerpoint/2010/main" val="439768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151BCD0-301F-4B4D-B887-9B80F2F4194D}" type="slidenum">
              <a:rPr lang="it-IT" altLang="it-IT"/>
              <a:pPr>
                <a:spcBef>
                  <a:spcPct val="0"/>
                </a:spcBef>
              </a:pPr>
              <a:t>4</a:t>
            </a:fld>
            <a:endParaRPr lang="it-IT" altLang="it-IT"/>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charset="0"/>
            </a:endParaRPr>
          </a:p>
        </p:txBody>
      </p:sp>
    </p:spTree>
    <p:extLst>
      <p:ext uri="{BB962C8B-B14F-4D97-AF65-F5344CB8AC3E}">
        <p14:creationId xmlns:p14="http://schemas.microsoft.com/office/powerpoint/2010/main" val="2048915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C98BF0B-2E78-45C2-AC08-33D6A86547CA}" type="slidenum">
              <a:rPr lang="it-IT" altLang="it-IT" smtClean="0"/>
              <a:pPr>
                <a:spcBef>
                  <a:spcPct val="0"/>
                </a:spcBef>
              </a:pPr>
              <a:t>6</a:t>
            </a:fld>
            <a:endParaRPr lang="it-IT" altLang="it-IT"/>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it-IT" altLang="it-IT"/>
              <a:t>While other kinase inhibitors block ATP bindingin the cleft,</a:t>
            </a:r>
            <a:r>
              <a:rPr lang="it-IT" altLang="it-IT" b="1"/>
              <a:t> gleevec binds and stabilizes a catalytically inactive conformation of the enzyme. </a:t>
            </a:r>
          </a:p>
          <a:p>
            <a:pPr eaLnBrk="1" hangingPunct="1"/>
            <a:r>
              <a:rPr lang="it-IT" altLang="it-IT"/>
              <a:t>Initial clinical trials began in 1998</a:t>
            </a:r>
          </a:p>
          <a:p>
            <a:pPr eaLnBrk="1" hangingPunct="1"/>
            <a:endParaRPr lang="it-IT" altLang="it-IT" b="1"/>
          </a:p>
          <a:p>
            <a:pPr eaLnBrk="1" hangingPunct="1"/>
            <a:r>
              <a:rPr lang="it-IT" altLang="it-IT" b="1"/>
              <a:t>Different modes of BCR–ABL binding. </a:t>
            </a:r>
          </a:p>
          <a:p>
            <a:pPr eaLnBrk="1" hangingPunct="1"/>
            <a:r>
              <a:rPr lang="it-IT" altLang="it-IT"/>
              <a:t>Imatinib behaves as an </a:t>
            </a:r>
            <a:r>
              <a:rPr lang="it-IT" altLang="it-IT" b="1"/>
              <a:t>ATP-competitive inhibitor </a:t>
            </a:r>
            <a:r>
              <a:rPr lang="it-IT" altLang="it-IT"/>
              <a:t>of the ABL tyrosine kinase with a Ki value of 85 nM. Imatinib </a:t>
            </a:r>
            <a:r>
              <a:rPr lang="it-IT" altLang="it-IT" b="1"/>
              <a:t>binds to the ATP site </a:t>
            </a:r>
            <a:r>
              <a:rPr lang="it-IT" altLang="it-IT"/>
              <a:t>and an adjacent small hydrophobic pocket to effectively </a:t>
            </a:r>
            <a:r>
              <a:rPr lang="it-IT" altLang="it-IT" b="1"/>
              <a:t>lock the kinase in an inactive conformation that prevents the transfer of phosphate</a:t>
            </a:r>
            <a:r>
              <a:rPr lang="it-IT" altLang="it-IT"/>
              <a:t> from ATP to target substrates. By this mechanism imatinib induces cytogenetic responses in the majority of patients with chronic myeloid leukaemia in the chronic phase with a remarkably benign toxicity profile.</a:t>
            </a:r>
          </a:p>
          <a:p>
            <a:pPr eaLnBrk="1" hangingPunct="1"/>
            <a:endParaRPr lang="it-IT" altLang="it-IT"/>
          </a:p>
          <a:p>
            <a:pPr eaLnBrk="1" hangingPunct="1"/>
            <a:r>
              <a:rPr lang="it-IT" altLang="it-IT"/>
              <a:t>Several mechanisms of </a:t>
            </a:r>
            <a:r>
              <a:rPr lang="it-IT" altLang="it-IT" b="1"/>
              <a:t>resistance</a:t>
            </a:r>
            <a:r>
              <a:rPr lang="it-IT" altLang="it-IT"/>
              <a:t> have been described, the most frequent of which are the appearance of point mutations in the </a:t>
            </a:r>
            <a:r>
              <a:rPr lang="it-IT" altLang="it-IT" i="1"/>
              <a:t>BCR</a:t>
            </a:r>
            <a:r>
              <a:rPr lang="it-IT" altLang="it-IT"/>
              <a:t>–</a:t>
            </a:r>
            <a:r>
              <a:rPr lang="it-IT" altLang="it-IT" i="1"/>
              <a:t>ABL </a:t>
            </a:r>
            <a:r>
              <a:rPr lang="it-IT" altLang="it-IT"/>
              <a:t>gene that impair the drug binding.</a:t>
            </a:r>
          </a:p>
          <a:p>
            <a:pPr eaLnBrk="1" hangingPunct="1"/>
            <a:endParaRPr lang="it-IT" altLang="it-IT"/>
          </a:p>
          <a:p>
            <a:pPr eaLnBrk="1" hangingPunct="1"/>
            <a:r>
              <a:rPr lang="it-IT" altLang="it-IT" b="1"/>
              <a:t>ON012380</a:t>
            </a:r>
            <a:r>
              <a:rPr lang="it-IT" altLang="it-IT"/>
              <a:t>, blocks the </a:t>
            </a:r>
            <a:r>
              <a:rPr lang="it-IT" altLang="it-IT" b="1"/>
              <a:t>substrate binding site </a:t>
            </a:r>
            <a:r>
              <a:rPr lang="it-IT" altLang="it-IT"/>
              <a:t>of ABL rather than the ATP pocket, inhibiting this kinase with an IC50 value of 10 nM. Alternatively, other regulatory sites on BCR–ABL are potential targets for small-molecule inhibitors. </a:t>
            </a:r>
          </a:p>
          <a:p>
            <a:pPr eaLnBrk="1" hangingPunct="1"/>
            <a:r>
              <a:rPr lang="it-IT" altLang="it-IT"/>
              <a:t>ABL kinase has a myristoyl binding pocket at the C lobe. </a:t>
            </a:r>
            <a:r>
              <a:rPr lang="it-IT" altLang="it-IT" b="1"/>
              <a:t>Myristoylation</a:t>
            </a:r>
            <a:r>
              <a:rPr lang="it-IT" altLang="it-IT"/>
              <a:t> stabilizes ABL in its inactive conformation. Although BCR–ABL is not myristoylated, it is expected that compounds that bind to the </a:t>
            </a:r>
            <a:r>
              <a:rPr lang="it-IT" altLang="it-IT" b="1"/>
              <a:t>myristoyl binding pocket </a:t>
            </a:r>
            <a:r>
              <a:rPr lang="it-IT" altLang="it-IT"/>
              <a:t>can also lock the kinase in its inactive configuration. </a:t>
            </a:r>
            <a:r>
              <a:rPr lang="it-IT" altLang="it-IT" b="1"/>
              <a:t>GNF‑2</a:t>
            </a:r>
            <a:r>
              <a:rPr lang="it-IT" altLang="it-IT"/>
              <a:t> ((3 [6 [[4-(Trifluoromethoxy)phenyl]amino] 4-pyrimidinyl)benzamide) binds to this myristoyl pocket, resulting in potent ABL kinase inhibition with exceptional enzymatic selectivity.</a:t>
            </a:r>
          </a:p>
        </p:txBody>
      </p:sp>
    </p:spTree>
    <p:extLst>
      <p:ext uri="{BB962C8B-B14F-4D97-AF65-F5344CB8AC3E}">
        <p14:creationId xmlns:p14="http://schemas.microsoft.com/office/powerpoint/2010/main" val="24901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37E44A0-B4BC-4FFD-AE7E-2A3C9FB83BB6}" type="slidenum">
              <a:rPr lang="it-IT" altLang="it-IT"/>
              <a:pPr>
                <a:spcBef>
                  <a:spcPct val="0"/>
                </a:spcBef>
              </a:pPr>
              <a:t>10</a:t>
            </a:fld>
            <a:endParaRPr lang="it-IT" alt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charset="0"/>
            </a:endParaRPr>
          </a:p>
        </p:txBody>
      </p:sp>
    </p:spTree>
    <p:extLst>
      <p:ext uri="{BB962C8B-B14F-4D97-AF65-F5344CB8AC3E}">
        <p14:creationId xmlns:p14="http://schemas.microsoft.com/office/powerpoint/2010/main" val="3013513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pitchFamily="18" charset="0"/>
              </a:defRPr>
            </a:lvl1pPr>
            <a:lvl2pPr marL="742950" indent="-285750">
              <a:spcBef>
                <a:spcPct val="30000"/>
              </a:spcBef>
              <a:defRPr sz="1200">
                <a:solidFill>
                  <a:schemeClr val="tx1"/>
                </a:solidFill>
                <a:latin typeface="Times" pitchFamily="18" charset="0"/>
              </a:defRPr>
            </a:lvl2pPr>
            <a:lvl3pPr marL="1143000" indent="-228600">
              <a:spcBef>
                <a:spcPct val="30000"/>
              </a:spcBef>
              <a:defRPr sz="1200">
                <a:solidFill>
                  <a:schemeClr val="tx1"/>
                </a:solidFill>
                <a:latin typeface="Times" pitchFamily="18" charset="0"/>
              </a:defRPr>
            </a:lvl3pPr>
            <a:lvl4pPr marL="1600200" indent="-228600">
              <a:spcBef>
                <a:spcPct val="30000"/>
              </a:spcBef>
              <a:defRPr sz="1200">
                <a:solidFill>
                  <a:schemeClr val="tx1"/>
                </a:solidFill>
                <a:latin typeface="Times" pitchFamily="18" charset="0"/>
              </a:defRPr>
            </a:lvl4pPr>
            <a:lvl5pPr marL="2057400" indent="-22860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eaLnBrk="1" hangingPunct="1">
              <a:spcBef>
                <a:spcPct val="0"/>
              </a:spcBef>
            </a:pPr>
            <a:fld id="{E8D58D0A-2602-49D2-BA4E-A72C7568059D}" type="slidenum">
              <a:rPr lang="it-IT" altLang="it-IT">
                <a:latin typeface="Arial" pitchFamily="34" charset="0"/>
              </a:rPr>
              <a:pPr eaLnBrk="1" hangingPunct="1">
                <a:spcBef>
                  <a:spcPct val="0"/>
                </a:spcBef>
              </a:pPr>
              <a:t>14</a:t>
            </a:fld>
            <a:endParaRPr lang="it-IT" altLang="it-IT">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it-IT" altLang="zh-TW"/>
              <a:t>La conoscenza di queste alterazioni è alla base della ricerca di terapie mirate a colpire i meccanismi di resistenza all’apoptosi. </a:t>
            </a:r>
          </a:p>
          <a:p>
            <a:pPr eaLnBrk="1" hangingPunct="1"/>
            <a:r>
              <a:rPr lang="it-IT" altLang="zh-TW"/>
              <a:t>Queste terapie possono colpire la via recettoriale (es. la via di  Fas,la via di TNF, la via di TRAIL); danno alle cellule tumorali uno stimolo apoptotico estrinseco. Tuttavia la somministrazione sistemica di alcuni di questi ligandi ha gravi effetti: </a:t>
            </a:r>
            <a:r>
              <a:rPr lang="it-IT" altLang="zh-TW" b="1"/>
              <a:t>Fas</a:t>
            </a:r>
            <a:r>
              <a:rPr lang="it-IT" altLang="zh-TW"/>
              <a:t> ligando,ad esempio, provoca necrosi epatocellulare massiva, </a:t>
            </a:r>
            <a:r>
              <a:rPr lang="it-IT" altLang="zh-TW" b="1"/>
              <a:t>TNF</a:t>
            </a:r>
            <a:r>
              <a:rPr lang="it-IT" altLang="zh-TW"/>
              <a:t> alfa provoca shock. TNF alfa è stato approvato in terapie di perfusione isolata per il trattamento di </a:t>
            </a:r>
            <a:r>
              <a:rPr lang="it-IT" altLang="zh-TW" b="1"/>
              <a:t>sarcomi</a:t>
            </a:r>
            <a:r>
              <a:rPr lang="it-IT" altLang="zh-TW"/>
              <a:t> periferici e di </a:t>
            </a:r>
            <a:r>
              <a:rPr lang="it-IT" altLang="zh-TW" b="1"/>
              <a:t>melanomi</a:t>
            </a:r>
            <a:r>
              <a:rPr lang="it-IT" altLang="zh-TW"/>
              <a:t>.</a:t>
            </a:r>
          </a:p>
          <a:p>
            <a:pPr eaLnBrk="1" hangingPunct="1"/>
            <a:r>
              <a:rPr lang="it-IT" altLang="zh-TW"/>
              <a:t>Molto promettente invece l’utilizzo di </a:t>
            </a:r>
            <a:r>
              <a:rPr lang="it-IT" altLang="zh-TW" b="1"/>
              <a:t>TRAIL</a:t>
            </a:r>
            <a:r>
              <a:rPr lang="it-IT" altLang="zh-TW"/>
              <a:t> perché il suo recettore è molto spesso iper-espresso in  cellule tumorali, è permette quindi di colpire le cellule tumorali in modo selettivo. Questi farmaci sono degli mAb che cross linkano il recettore di Trail.</a:t>
            </a:r>
          </a:p>
          <a:p>
            <a:pPr eaLnBrk="1" hangingPunct="1"/>
            <a:r>
              <a:rPr lang="it-IT" altLang="zh-TW"/>
              <a:t>- altre terapie inibiscono le molecole antiapoptotiche della famiglia Bcl-2 queste terapie utilizzano o RNA antisenso oppure small  molecules che inibiscono la funzionalità delle proteine antiapoptotiche.</a:t>
            </a:r>
          </a:p>
          <a:p>
            <a:pPr eaLnBrk="1" hangingPunct="1"/>
            <a:r>
              <a:rPr lang="it-IT" altLang="zh-TW"/>
              <a:t>- Altre terapie sono mirate ad inibire le IAPs), con RNA antisenso o small molecules </a:t>
            </a:r>
          </a:p>
          <a:p>
            <a:pPr eaLnBrk="1" hangingPunct="1"/>
            <a:endParaRPr lang="it-IT" altLang="it-IT"/>
          </a:p>
          <a:p>
            <a:pPr eaLnBrk="1" hangingPunct="1"/>
            <a:r>
              <a:rPr lang="it-IT" altLang="it-IT"/>
              <a:t>Agents in clinical development that directly manipulate these pathways are shown in </a:t>
            </a:r>
            <a:r>
              <a:rPr lang="it-IT" altLang="it-IT" b="1"/>
              <a:t>green</a:t>
            </a:r>
            <a:r>
              <a:rPr lang="it-IT" altLang="it-IT"/>
              <a:t> (extrinsic-pathway agonists), </a:t>
            </a:r>
            <a:r>
              <a:rPr lang="it-IT" altLang="it-IT" b="1"/>
              <a:t>blue</a:t>
            </a:r>
            <a:r>
              <a:rPr lang="it-IT" altLang="it-IT"/>
              <a:t> (inhibitors or downregulators of antiapoptotic BCL-2 subfamily), and </a:t>
            </a:r>
            <a:r>
              <a:rPr lang="it-IT" altLang="it-IT" b="1"/>
              <a:t>red</a:t>
            </a:r>
            <a:r>
              <a:rPr lang="it-IT" altLang="it-IT"/>
              <a:t> (inhibitors or downregulators of antiapoptotic family of inhibitors of apoptosis [IAP]).</a:t>
            </a:r>
          </a:p>
          <a:p>
            <a:pPr eaLnBrk="1" hangingPunct="1"/>
            <a:r>
              <a:rPr lang="it-IT" altLang="it-IT"/>
              <a:t> Inhibitory actions are shown as bars; activation as solid arrows; and pathway crosstalk as dashed arrows. TRAIL=TNF-related apoptosis inducing ligand. TNF=tumour necrosis factor. FADD=Fas-associated death domain..</a:t>
            </a:r>
          </a:p>
          <a:p>
            <a:pPr eaLnBrk="1" hangingPunct="1"/>
            <a:r>
              <a:rPr lang="it-IT" altLang="it-IT" b="1"/>
              <a:t>Antisense oligonucleotides</a:t>
            </a:r>
          </a:p>
          <a:p>
            <a:pPr eaLnBrk="1" hangingPunct="1"/>
            <a:r>
              <a:rPr lang="it-IT" altLang="it-IT"/>
              <a:t>BCL2 - Oblimersen, SPC2996</a:t>
            </a:r>
          </a:p>
          <a:p>
            <a:pPr eaLnBrk="1" hangingPunct="1"/>
            <a:r>
              <a:rPr lang="it-IT" altLang="it-IT"/>
              <a:t>Survivin - LY2181308</a:t>
            </a:r>
          </a:p>
          <a:p>
            <a:pPr eaLnBrk="1" hangingPunct="1"/>
            <a:r>
              <a:rPr lang="it-IT" altLang="it-IT" i="1"/>
              <a:t>XIAP - </a:t>
            </a:r>
            <a:r>
              <a:rPr lang="it-IT" altLang="it-IT"/>
              <a:t>AEG35156</a:t>
            </a:r>
          </a:p>
          <a:p>
            <a:pPr eaLnBrk="1" hangingPunct="1"/>
            <a:endParaRPr lang="it-IT" altLang="it-IT"/>
          </a:p>
          <a:p>
            <a:pPr eaLnBrk="1" hangingPunct="1"/>
            <a:r>
              <a:rPr lang="it-IT" altLang="it-IT" b="1"/>
              <a:t>Direct small-molecule inhibitors or mimetics</a:t>
            </a:r>
          </a:p>
          <a:p>
            <a:pPr eaLnBrk="1" hangingPunct="1"/>
            <a:r>
              <a:rPr lang="it-IT" altLang="it-IT"/>
              <a:t>The </a:t>
            </a:r>
            <a:r>
              <a:rPr lang="it-IT" altLang="it-IT" b="1" i="1"/>
              <a:t>antiapoptotic</a:t>
            </a:r>
            <a:r>
              <a:rPr lang="it-IT" altLang="it-IT"/>
              <a:t> BCL2 subfamily members (ie, BCL2, BCLX, and MCL1) have a hydrophobic BH3-binding </a:t>
            </a:r>
            <a:r>
              <a:rPr lang="it-IT" altLang="it-IT" b="1" i="1"/>
              <a:t>pocket</a:t>
            </a:r>
            <a:r>
              <a:rPr lang="it-IT" altLang="it-IT"/>
              <a:t> that interacts with proapoptotic subfamily members. </a:t>
            </a:r>
          </a:p>
          <a:p>
            <a:pPr eaLnBrk="1" hangingPunct="1"/>
            <a:r>
              <a:rPr lang="it-IT" altLang="it-IT" b="1"/>
              <a:t>Gossypol (AT101)</a:t>
            </a:r>
            <a:r>
              <a:rPr lang="it-IT" altLang="it-IT"/>
              <a:t> is an enantiomeric </a:t>
            </a:r>
            <a:r>
              <a:rPr lang="it-IT" altLang="it-IT" b="1"/>
              <a:t>polyphenol</a:t>
            </a:r>
            <a:r>
              <a:rPr lang="it-IT" altLang="it-IT"/>
              <a:t> originally derived from cottonseed. Gossypol </a:t>
            </a:r>
            <a:r>
              <a:rPr lang="it-IT" altLang="it-IT" b="1"/>
              <a:t>binds</a:t>
            </a:r>
            <a:r>
              <a:rPr lang="it-IT" altLang="it-IT"/>
              <a:t> to BCL2, BCLX, and MCL1 in </a:t>
            </a:r>
            <a:r>
              <a:rPr lang="it-IT" altLang="it-IT" b="1"/>
              <a:t>the </a:t>
            </a:r>
            <a:r>
              <a:rPr lang="it-IT" altLang="it-IT" b="1" u="sng"/>
              <a:t>BH3-binding pocket</a:t>
            </a:r>
            <a:r>
              <a:rPr lang="it-IT" altLang="it-IT"/>
              <a:t>. </a:t>
            </a:r>
          </a:p>
          <a:p>
            <a:pPr eaLnBrk="1" hangingPunct="1"/>
            <a:r>
              <a:rPr lang="it-IT" altLang="it-IT"/>
              <a:t>Effects of Gossypol are </a:t>
            </a:r>
            <a:r>
              <a:rPr lang="it-IT" altLang="it-IT" b="1" i="1"/>
              <a:t>increased when combined with radiotherapy or cytotoxic drugs </a:t>
            </a:r>
            <a:r>
              <a:rPr lang="it-IT" altLang="it-IT"/>
              <a:t>such as docetaxel, topotecan, carboplatin, or etoposide.</a:t>
            </a:r>
          </a:p>
          <a:p>
            <a:pPr eaLnBrk="1" hangingPunct="1"/>
            <a:r>
              <a:rPr lang="it-IT" altLang="it-IT" b="1"/>
              <a:t>Obatoclax (GX15-070</a:t>
            </a:r>
            <a:r>
              <a:rPr lang="it-IT" altLang="it-IT"/>
              <a:t>) binds at the BH3 groove of several BCL2 subfamily members ABT-737 binds with high affinity to several members of the antiapoptotic BCL2 subfamily, including BCL2 and BCLX, but not MCL1</a:t>
            </a:r>
          </a:p>
          <a:p>
            <a:pPr eaLnBrk="1" hangingPunct="1"/>
            <a:r>
              <a:rPr lang="it-IT" altLang="it-IT" b="1"/>
              <a:t>ABT-737 </a:t>
            </a:r>
            <a:r>
              <a:rPr lang="it-IT" altLang="it-IT"/>
              <a:t>binds with high affinity to several members of the antiapoptotic BCL2 subfamily, including BCL2 and BCLX, but not MCL1</a:t>
            </a:r>
          </a:p>
          <a:p>
            <a:pPr eaLnBrk="1" hangingPunct="1"/>
            <a:endParaRPr lang="it-IT" altLang="it-IT"/>
          </a:p>
          <a:p>
            <a:pPr eaLnBrk="1" hangingPunct="1"/>
            <a:r>
              <a:rPr lang="it-IT" altLang="it-IT"/>
              <a:t>The proapoptotic function of </a:t>
            </a:r>
            <a:r>
              <a:rPr lang="it-IT" altLang="it-IT" b="1"/>
              <a:t>smac</a:t>
            </a:r>
            <a:r>
              <a:rPr lang="it-IT" altLang="it-IT"/>
              <a:t> relies on the presence of an N-terminal four aminoacid motif that binds in the so-called </a:t>
            </a:r>
            <a:r>
              <a:rPr lang="it-IT" altLang="it-IT" b="1" i="1" u="sng"/>
              <a:t>smac-binding groove of XIAP</a:t>
            </a:r>
            <a:r>
              <a:rPr lang="it-IT" altLang="it-IT"/>
              <a:t>, blocking interaction with caspase-9. </a:t>
            </a:r>
            <a:r>
              <a:rPr lang="it-IT" altLang="it-IT" b="1"/>
              <a:t>Smac mimetics</a:t>
            </a:r>
            <a:r>
              <a:rPr lang="it-IT" altLang="it-IT"/>
              <a:t> bind tightly in this groove on many IAPs, sensitising cancer cell lines to proapoptotic signals in vitro and in vivo. A first-in-man phase I study of </a:t>
            </a:r>
            <a:r>
              <a:rPr lang="it-IT" altLang="it-IT" b="1"/>
              <a:t>GDC-0152</a:t>
            </a:r>
            <a:r>
              <a:rPr lang="it-IT" altLang="it-IT"/>
              <a:t>, a smac-mimetic (IAP antagonist), has started</a:t>
            </a:r>
          </a:p>
          <a:p>
            <a:pPr eaLnBrk="1" hangingPunct="1"/>
            <a:endParaRPr lang="it-IT" altLang="it-IT"/>
          </a:p>
          <a:p>
            <a:pPr eaLnBrk="1" hangingPunct="1"/>
            <a:r>
              <a:rPr lang="it-IT" altLang="it-IT" b="1"/>
              <a:t>OTHER mechanisms</a:t>
            </a:r>
          </a:p>
          <a:p>
            <a:pPr eaLnBrk="1" hangingPunct="1"/>
            <a:r>
              <a:rPr lang="it-IT" altLang="it-IT" b="1"/>
              <a:t>Terameprocol</a:t>
            </a:r>
            <a:r>
              <a:rPr lang="it-IT" altLang="it-IT"/>
              <a:t> (M4N, EM-1421) is a transcription inhibitor that reduces the levels of several proteins, including survivin, by binding to the promoter region of genes.</a:t>
            </a:r>
          </a:p>
          <a:p>
            <a:pPr eaLnBrk="1" hangingPunct="1"/>
            <a:r>
              <a:rPr lang="it-IT" altLang="it-IT" b="1"/>
              <a:t>YM-155</a:t>
            </a:r>
            <a:r>
              <a:rPr lang="it-IT" altLang="it-IT"/>
              <a:t> was identifi ed in a high-throughput screen for agents that suppressed survivin. Preclinically, it reduced survivin message and protein levels in a dose-dependent way, although its exact mechanism of action remains unclear</a:t>
            </a:r>
          </a:p>
          <a:p>
            <a:pPr eaLnBrk="1" hangingPunct="1"/>
            <a:endParaRPr lang="it-IT" altLang="it-IT"/>
          </a:p>
          <a:p>
            <a:pPr eaLnBrk="1" hangingPunct="1"/>
            <a:r>
              <a:rPr lang="it-IT" altLang="it-IT" b="1"/>
              <a:t>Direct proapoptotic stimulation as a treatment strategy</a:t>
            </a:r>
          </a:p>
          <a:p>
            <a:pPr eaLnBrk="1" hangingPunct="1"/>
            <a:r>
              <a:rPr lang="it-IT" altLang="it-IT" b="1"/>
              <a:t>Local administration </a:t>
            </a:r>
            <a:r>
              <a:rPr lang="it-IT" altLang="it-IT"/>
              <a:t>of high-dose recombinant </a:t>
            </a:r>
            <a:r>
              <a:rPr lang="it-IT" altLang="it-IT" b="1"/>
              <a:t>TNF-α</a:t>
            </a:r>
            <a:r>
              <a:rPr lang="it-IT" altLang="it-IT"/>
              <a:t> is licensed in Europe for the treatment of </a:t>
            </a:r>
            <a:r>
              <a:rPr lang="it-IT" altLang="it-IT" b="1" i="1"/>
              <a:t>peripheral sarcomas and melanomas</a:t>
            </a:r>
            <a:r>
              <a:rPr lang="it-IT" altLang="it-IT"/>
              <a:t> through </a:t>
            </a:r>
            <a:r>
              <a:rPr lang="it-IT" altLang="it-IT" b="1" i="1"/>
              <a:t>isolated limb perfusion</a:t>
            </a:r>
            <a:r>
              <a:rPr lang="it-IT" altLang="it-IT"/>
              <a:t>. However, its use as a systemic anticancer agent has been ineff ective because of severe toxic effects (including hypotension and organ failure) that are consistent with its role as a proinfl ammatory cytokine. Low, persistent exposure to TNF-α seems to be more tolerable, but might cause cachexia.</a:t>
            </a:r>
          </a:p>
          <a:p>
            <a:pPr eaLnBrk="1" hangingPunct="1"/>
            <a:r>
              <a:rPr lang="it-IT" altLang="it-IT"/>
              <a:t>Currently, therapeutic anticancer death-receptor agonism is most actively being explored by approaches focused around </a:t>
            </a:r>
            <a:r>
              <a:rPr lang="it-IT" altLang="it-IT" b="1"/>
              <a:t>TRAIL—a</a:t>
            </a:r>
            <a:r>
              <a:rPr lang="it-IT" altLang="it-IT"/>
              <a:t> naturally occurring protein that forms a soluble homotrimer and binds cell-surface complexes of TRAIL receptors TRAIL-R1 and TRAIL-R2 (also called death receptors 4 and 5). A </a:t>
            </a:r>
            <a:r>
              <a:rPr lang="it-IT" altLang="it-IT" b="1"/>
              <a:t>narrow population of immunological cells produce TRAIL</a:t>
            </a:r>
            <a:r>
              <a:rPr lang="it-IT" altLang="it-IT"/>
              <a:t>, including some natural-killer cells, monocytes, dendritic cells, and T cells. Although fairly high levels of TRAIL-R1 and TRAIL-R2 cell-surface proteins are expressed in various tumours, weak expression is also found on a few healthy cells. </a:t>
            </a:r>
          </a:p>
          <a:p>
            <a:pPr eaLnBrk="1" hangingPunct="1"/>
            <a:r>
              <a:rPr lang="it-IT" altLang="it-IT" b="1" i="1"/>
              <a:t>Increased expression of TRAIL-R1 and TRAIL-R2 seems to be an early step in carcinogenesis and might target aberrant cells for immune-mediated destruction</a:t>
            </a:r>
            <a:r>
              <a:rPr lang="it-IT" altLang="it-IT"/>
              <a:t>.</a:t>
            </a:r>
          </a:p>
          <a:p>
            <a:pPr eaLnBrk="1" hangingPunct="1"/>
            <a:r>
              <a:rPr lang="it-IT" altLang="it-IT"/>
              <a:t>Two main therapeutic approaches have been developed as direct proapoptotic strategies, involving the extrinsic pathway: TRAIL-receptor agonist antibodies; and recombinant ligands.</a:t>
            </a:r>
          </a:p>
          <a:p>
            <a:pPr eaLnBrk="1" hangingPunct="1"/>
            <a:endParaRPr lang="it-IT" altLang="it-IT"/>
          </a:p>
          <a:p>
            <a:pPr eaLnBrk="1" hangingPunct="1"/>
            <a:r>
              <a:rPr lang="it-IT" altLang="it-IT"/>
              <a:t>• Tumour necrosis factor (TNF)-related apoptosis-inducing ligand (TRAIL) is a potent stimulator of apoptosis, and tumour cells are significantly more sensitive to TRAIL-induced apoptosis than normal cells. Although the molecular basis for the tumour-selective activity of TRAIL remains to be fully defined, the TRAIL pathway is an attractive therapeutic target for the treatment of cancer.</a:t>
            </a:r>
          </a:p>
          <a:p>
            <a:pPr eaLnBrk="1" hangingPunct="1"/>
            <a:r>
              <a:rPr lang="it-IT" altLang="it-IT"/>
              <a:t>• In addition to triggering a pro-apoptotic signal through activation of caspases, TRAIL can activate diverse intracellular signalling pathways involving NFκB, phosphoinositoide 3-kinase (PI3K) and mitogen activated protein kinase (MAPK) family proteins that can stimulate cell survival and proliferation.</a:t>
            </a:r>
          </a:p>
          <a:p>
            <a:pPr eaLnBrk="1" hangingPunct="1"/>
            <a:r>
              <a:rPr lang="it-IT" altLang="it-IT"/>
              <a:t>• TRAIL is an important </a:t>
            </a:r>
            <a:r>
              <a:rPr lang="it-IT" altLang="it-IT" b="1"/>
              <a:t>immune effector</a:t>
            </a:r>
            <a:r>
              <a:rPr lang="it-IT" altLang="it-IT"/>
              <a:t> molecule in the surveillance and elimination of developing tumours. Moreover, genetic lesions in various components of the TRAIL pathway have been found in human tumour samples, suggesting that inactivation of the TRAIL pathway and/or escape from TRAIL-mediated immunosurveillance might have an important role in tumour onset and progression.</a:t>
            </a:r>
          </a:p>
          <a:p>
            <a:pPr eaLnBrk="1" hangingPunct="1"/>
            <a:r>
              <a:rPr lang="it-IT" altLang="it-IT"/>
              <a:t>• In preclinical trials, recombinant forms of TRAIL and agonistic anti-TRAIL receptor antibodies can have </a:t>
            </a:r>
            <a:r>
              <a:rPr lang="it-IT" altLang="it-IT" b="1"/>
              <a:t>single-agent</a:t>
            </a:r>
            <a:r>
              <a:rPr lang="it-IT" altLang="it-IT"/>
              <a:t> activity against TRAIL-sensitive tumour cells </a:t>
            </a:r>
            <a:r>
              <a:rPr lang="it-IT" altLang="it-IT" i="1"/>
              <a:t>in vitro </a:t>
            </a:r>
            <a:r>
              <a:rPr lang="it-IT" altLang="it-IT"/>
              <a:t>and </a:t>
            </a:r>
            <a:r>
              <a:rPr lang="it-IT" altLang="it-IT" i="1"/>
              <a:t>in vivo</a:t>
            </a:r>
            <a:r>
              <a:rPr lang="it-IT" altLang="it-IT"/>
              <a:t>. These agents can </a:t>
            </a:r>
            <a:r>
              <a:rPr lang="it-IT" altLang="it-IT" b="1"/>
              <a:t>synergize with chemotherapeutic drugs</a:t>
            </a:r>
            <a:r>
              <a:rPr lang="it-IT" altLang="it-IT"/>
              <a:t> and novel molecular therapeutic agents to more effectively kill TRAIL-sensitive tumour cells and TRAIL-resistant tumours.</a:t>
            </a:r>
          </a:p>
          <a:p>
            <a:pPr eaLnBrk="1" hangingPunct="1"/>
            <a:r>
              <a:rPr lang="it-IT" altLang="it-IT"/>
              <a:t>• Early-phase clinical trials using recombinant TRAIL and agonistic anti-TRAIL receptor antibodies indicate that these agents can be delivered safely and are generally well-tolerated. Although some objective anti-tumour responses have been reported with these agents as monotherapies, they probably hold greater promise for further clinical development when used in combination with othercancer treatments.</a:t>
            </a:r>
          </a:p>
          <a:p>
            <a:pPr eaLnBrk="1" hangingPunct="1"/>
            <a:endParaRPr lang="it-IT" altLang="it-IT"/>
          </a:p>
        </p:txBody>
      </p:sp>
    </p:spTree>
    <p:extLst>
      <p:ext uri="{BB962C8B-B14F-4D97-AF65-F5344CB8AC3E}">
        <p14:creationId xmlns:p14="http://schemas.microsoft.com/office/powerpoint/2010/main" val="3549375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p:cNvSpPr>
            <a:spLocks noGrp="1" noRot="1" noChangeAspect="1" noTextEdit="1"/>
          </p:cNvSpPr>
          <p:nvPr>
            <p:ph type="sldImg"/>
          </p:nvPr>
        </p:nvSpPr>
        <p:spPr>
          <a:ln/>
        </p:spPr>
      </p:sp>
      <p:sp>
        <p:nvSpPr>
          <p:cNvPr id="72707" name="Segnaposto note 2"/>
          <p:cNvSpPr>
            <a:spLocks noGrp="1"/>
          </p:cNvSpPr>
          <p:nvPr>
            <p:ph type="body" idx="1"/>
          </p:nvPr>
        </p:nvSpPr>
        <p:spPr>
          <a:noFill/>
        </p:spPr>
        <p:txBody>
          <a:bodyPr/>
          <a:lstStyle/>
          <a:p>
            <a:r>
              <a:rPr lang="en-US" altLang="it-IT" b="1"/>
              <a:t>B-cell chronic lymphocytic leukemia</a:t>
            </a:r>
            <a:r>
              <a:rPr lang="en-US" altLang="it-IT"/>
              <a:t> (</a:t>
            </a:r>
            <a:r>
              <a:rPr lang="en-US" altLang="it-IT" b="1"/>
              <a:t>B-CLL</a:t>
            </a:r>
            <a:r>
              <a:rPr lang="en-US" altLang="it-IT"/>
              <a:t>), also known as </a:t>
            </a:r>
            <a:r>
              <a:rPr lang="en-US" altLang="it-IT" b="1"/>
              <a:t>chronic lymphoid leukemia</a:t>
            </a:r>
            <a:r>
              <a:rPr lang="en-US" altLang="it-IT"/>
              <a:t> (CLL), is the most common type of </a:t>
            </a:r>
            <a:r>
              <a:rPr lang="en-US" altLang="it-IT">
                <a:hlinkClick r:id="rId3" tooltip="Leukemias"/>
              </a:rPr>
              <a:t>leukemia</a:t>
            </a:r>
            <a:r>
              <a:rPr lang="en-US" altLang="it-IT"/>
              <a:t> in adults.</a:t>
            </a:r>
            <a:r>
              <a:rPr lang="en-US" altLang="it-IT" baseline="30000">
                <a:hlinkClick r:id="rId4"/>
              </a:rPr>
              <a:t>[1]</a:t>
            </a:r>
            <a:r>
              <a:rPr lang="en-US" altLang="it-IT"/>
              <a:t> </a:t>
            </a:r>
          </a:p>
          <a:p>
            <a:r>
              <a:rPr lang="en-US" altLang="it-IT"/>
              <a:t>In CLL, B cells grow out of control and accumulate in the </a:t>
            </a:r>
            <a:r>
              <a:rPr lang="en-US" altLang="it-IT">
                <a:hlinkClick r:id="rId5" tooltip="Bone marrow"/>
              </a:rPr>
              <a:t>bone marrow</a:t>
            </a:r>
            <a:r>
              <a:rPr lang="en-US" altLang="it-IT"/>
              <a:t> and </a:t>
            </a:r>
            <a:r>
              <a:rPr lang="en-US" altLang="it-IT">
                <a:hlinkClick r:id="rId6" tooltip="Blood"/>
              </a:rPr>
              <a:t>blood</a:t>
            </a:r>
            <a:r>
              <a:rPr lang="en-US" altLang="it-IT"/>
              <a:t>, where they crowd out healthy </a:t>
            </a:r>
            <a:r>
              <a:rPr lang="en-US" altLang="it-IT">
                <a:hlinkClick r:id="rId7" tooltip="Blood cells"/>
              </a:rPr>
              <a:t>blood cells</a:t>
            </a:r>
            <a:r>
              <a:rPr lang="en-US" altLang="it-IT"/>
              <a:t>. CLL is a </a:t>
            </a:r>
            <a:r>
              <a:rPr lang="en-US" altLang="it-IT">
                <a:hlinkClick r:id="rId8" tooltip="Cancer staging"/>
              </a:rPr>
              <a:t>stage</a:t>
            </a:r>
            <a:r>
              <a:rPr lang="en-US" altLang="it-IT"/>
              <a:t> of </a:t>
            </a:r>
            <a:r>
              <a:rPr lang="en-US" altLang="it-IT" b="1"/>
              <a:t>small lymphocytic lymphoma</a:t>
            </a:r>
            <a:r>
              <a:rPr lang="en-US" altLang="it-IT"/>
              <a:t> (SLL), a type of </a:t>
            </a:r>
            <a:r>
              <a:rPr lang="en-US" altLang="it-IT">
                <a:hlinkClick r:id="rId9" tooltip="B-cell lymphoma"/>
              </a:rPr>
              <a:t>B-cell lymphoma</a:t>
            </a:r>
            <a:r>
              <a:rPr lang="en-US" altLang="it-IT"/>
              <a:t>, which presents primarily in the </a:t>
            </a:r>
            <a:r>
              <a:rPr lang="en-US" altLang="it-IT">
                <a:hlinkClick r:id="rId10" tooltip="Lymph nodes"/>
              </a:rPr>
              <a:t>lymph nodes</a:t>
            </a:r>
            <a:r>
              <a:rPr lang="en-US" altLang="it-IT"/>
              <a:t>.</a:t>
            </a:r>
            <a:r>
              <a:rPr lang="en-US" altLang="it-IT" baseline="30000">
                <a:hlinkClick r:id="rId11"/>
              </a:rPr>
              <a:t>[2]</a:t>
            </a:r>
            <a:r>
              <a:rPr lang="en-US" altLang="it-IT"/>
              <a:t> CLL and SLL are considered the same underlying disease, just with different appearances.</a:t>
            </a:r>
          </a:p>
          <a:p>
            <a:r>
              <a:rPr lang="en-US" altLang="it-IT"/>
              <a:t>CLL is a disease of adults, but, in rare cases, it can occur in </a:t>
            </a:r>
            <a:r>
              <a:rPr lang="en-US" altLang="it-IT" b="1"/>
              <a:t>teenagers</a:t>
            </a:r>
            <a:r>
              <a:rPr lang="en-US" altLang="it-IT"/>
              <a:t> and occasionally in children (inherited). Most (&gt;75%) people newly diagnosed with CLL are over the age of 50, and the majority are men.</a:t>
            </a:r>
          </a:p>
          <a:p>
            <a:r>
              <a:rPr lang="en-US" altLang="it-IT" b="1"/>
              <a:t>Most people are diagnosed without symptoms </a:t>
            </a:r>
            <a:r>
              <a:rPr lang="en-US" altLang="it-IT"/>
              <a:t>as the result of a routine blood test that returns a high white blood cell count, but, as it advances, CLL results in </a:t>
            </a:r>
            <a:r>
              <a:rPr lang="en-US" altLang="it-IT">
                <a:hlinkClick r:id="rId12" tooltip="Swollen lymph nodes"/>
              </a:rPr>
              <a:t>swollen lymph nodes</a:t>
            </a:r>
            <a:r>
              <a:rPr lang="en-US" altLang="it-IT"/>
              <a:t>, </a:t>
            </a:r>
            <a:r>
              <a:rPr lang="en-US" altLang="it-IT">
                <a:hlinkClick r:id="rId13" tooltip="Splenomegaly"/>
              </a:rPr>
              <a:t>spleen</a:t>
            </a:r>
            <a:r>
              <a:rPr lang="en-US" altLang="it-IT"/>
              <a:t>, and </a:t>
            </a:r>
            <a:r>
              <a:rPr lang="en-US" altLang="it-IT">
                <a:hlinkClick r:id="rId14" tooltip="Hepatomegaly"/>
              </a:rPr>
              <a:t>liver</a:t>
            </a:r>
            <a:r>
              <a:rPr lang="en-US" altLang="it-IT"/>
              <a:t>, and eventually </a:t>
            </a:r>
            <a:r>
              <a:rPr lang="en-US" altLang="it-IT">
                <a:hlinkClick r:id="rId15" tooltip="Anemia"/>
              </a:rPr>
              <a:t>anemia</a:t>
            </a:r>
            <a:r>
              <a:rPr lang="en-US" altLang="it-IT"/>
              <a:t> and infections.</a:t>
            </a:r>
          </a:p>
          <a:p>
            <a:r>
              <a:rPr lang="en-US" altLang="it-IT" b="1"/>
              <a:t>Early CLL is not treated</a:t>
            </a:r>
            <a:r>
              <a:rPr lang="en-US" altLang="it-IT"/>
              <a:t>, and late CLL is treated with chemotherapy and </a:t>
            </a:r>
            <a:r>
              <a:rPr lang="en-US" altLang="it-IT">
                <a:hlinkClick r:id="rId16" tooltip="Monoclonal antibodies"/>
              </a:rPr>
              <a:t>monoclonal antibodies</a:t>
            </a:r>
            <a:r>
              <a:rPr lang="en-US" altLang="it-IT"/>
              <a:t>.</a:t>
            </a:r>
          </a:p>
          <a:p>
            <a:endParaRPr lang="en-US" altLang="it-IT"/>
          </a:p>
          <a:p>
            <a:r>
              <a:rPr lang="en-US" altLang="it-IT"/>
              <a:t>DNA analysis has distinguished </a:t>
            </a:r>
            <a:r>
              <a:rPr lang="en-US" altLang="it-IT" b="1"/>
              <a:t>two major types of CLL</a:t>
            </a:r>
            <a:r>
              <a:rPr lang="en-US" altLang="it-IT"/>
              <a:t>, with different survival times. </a:t>
            </a:r>
          </a:p>
          <a:p>
            <a:r>
              <a:rPr lang="en-US" altLang="it-IT"/>
              <a:t>CLL that is positive for the marker </a:t>
            </a:r>
            <a:r>
              <a:rPr lang="en-US" altLang="it-IT" b="1">
                <a:hlinkClick r:id="rId17" tooltip="ZAP-70"/>
              </a:rPr>
              <a:t>ZAP-70</a:t>
            </a:r>
            <a:r>
              <a:rPr lang="en-US" altLang="it-IT" b="1"/>
              <a:t> </a:t>
            </a:r>
            <a:r>
              <a:rPr lang="en-US" altLang="it-IT"/>
              <a:t>has an average survival </a:t>
            </a:r>
            <a:r>
              <a:rPr lang="en-US" altLang="it-IT" b="1"/>
              <a:t>of 8 years</a:t>
            </a:r>
            <a:r>
              <a:rPr lang="en-US" altLang="it-IT"/>
              <a:t>. </a:t>
            </a:r>
          </a:p>
          <a:p>
            <a:r>
              <a:rPr lang="en-US" altLang="it-IT"/>
              <a:t>CLL that is </a:t>
            </a:r>
            <a:r>
              <a:rPr lang="en-US" altLang="it-IT" b="1"/>
              <a:t>negative for ZAP-70 </a:t>
            </a:r>
            <a:r>
              <a:rPr lang="en-US" altLang="it-IT"/>
              <a:t>has an average survival of more than </a:t>
            </a:r>
            <a:r>
              <a:rPr lang="en-US" altLang="it-IT" b="1"/>
              <a:t>25 years</a:t>
            </a:r>
            <a:r>
              <a:rPr lang="en-US" altLang="it-IT"/>
              <a:t>. Many patients, especially older ones, with slowly progressing disease can be reassured and may not need any treatment in their lifetimes.</a:t>
            </a:r>
            <a:r>
              <a:rPr lang="en-US" altLang="it-IT" baseline="30000">
                <a:hlinkClick r:id="rId18"/>
              </a:rPr>
              <a:t>[</a:t>
            </a:r>
          </a:p>
          <a:p>
            <a:r>
              <a:rPr lang="en-US" altLang="it-IT" b="1"/>
              <a:t>ZAP-70</a:t>
            </a:r>
            <a:r>
              <a:rPr lang="en-US" altLang="it-IT"/>
              <a:t> (Zeta-chain-associated protein </a:t>
            </a:r>
            <a:r>
              <a:rPr lang="en-US" altLang="it-IT" b="1"/>
              <a:t>kinase</a:t>
            </a:r>
            <a:r>
              <a:rPr lang="en-US" altLang="it-IT"/>
              <a:t> 70) is a protein normally expressed near the surface membrane of </a:t>
            </a:r>
            <a:r>
              <a:rPr lang="en-US" altLang="it-IT" b="1"/>
              <a:t>T cells </a:t>
            </a:r>
            <a:r>
              <a:rPr lang="en-US" altLang="it-IT"/>
              <a:t>and NK. It is part of the </a:t>
            </a:r>
            <a:r>
              <a:rPr lang="en-US" altLang="it-IT" b="1"/>
              <a:t>TCR</a:t>
            </a:r>
            <a:r>
              <a:rPr lang="en-US" altLang="it-IT"/>
              <a:t> and plays a critical role in T-cell signaling.</a:t>
            </a:r>
          </a:p>
          <a:p>
            <a:r>
              <a:rPr lang="en-US" altLang="it-IT"/>
              <a:t>It is a member of the protein-</a:t>
            </a:r>
            <a:r>
              <a:rPr lang="en-US" altLang="it-IT">
                <a:hlinkClick r:id="rId19" tooltip="Tyrosine kinase"/>
              </a:rPr>
              <a:t>tyrosine kinase</a:t>
            </a:r>
            <a:r>
              <a:rPr lang="en-US" altLang="it-IT"/>
              <a:t> family.</a:t>
            </a:r>
          </a:p>
          <a:p>
            <a:endParaRPr lang="en-US" altLang="it-IT"/>
          </a:p>
          <a:p>
            <a:r>
              <a:rPr lang="en-US" altLang="it-IT" b="1"/>
              <a:t>Incidence and Mortality</a:t>
            </a:r>
          </a:p>
          <a:p>
            <a:r>
              <a:rPr lang="en-US" altLang="it-IT"/>
              <a:t>Estimated new cases and deaths from CLL in the United States in 2015:[</a:t>
            </a:r>
            <a:r>
              <a:rPr lang="en-US" altLang="it-IT">
                <a:hlinkClick r:id="rId20"/>
              </a:rPr>
              <a:t>1</a:t>
            </a:r>
            <a:r>
              <a:rPr lang="en-US" altLang="it-IT"/>
              <a:t>]</a:t>
            </a:r>
          </a:p>
          <a:p>
            <a:r>
              <a:rPr lang="en-US" altLang="it-IT"/>
              <a:t>New cases: 14,620.</a:t>
            </a:r>
          </a:p>
          <a:p>
            <a:r>
              <a:rPr lang="en-US" altLang="it-IT"/>
              <a:t>Deaths: 4,650.</a:t>
            </a:r>
          </a:p>
          <a:p>
            <a:r>
              <a:rPr lang="en-US" altLang="it-IT"/>
              <a:t>CLL is a disorder of morphologically mature but immunologically less mature lymphocytes and is manifested by progressive accumulation of these cells in the blood, bone marrow, and lymphatic tissues.[</a:t>
            </a:r>
            <a:r>
              <a:rPr lang="en-US" altLang="it-IT">
                <a:hlinkClick r:id="rId21"/>
              </a:rPr>
              <a:t>2</a:t>
            </a:r>
            <a:r>
              <a:rPr lang="en-US" altLang="it-IT"/>
              <a:t>] In this disorder, lymphocyte counts in the blood are usually greater than or equal to 5,000/mm3 with a characteristic immunophenotype (</a:t>
            </a:r>
            <a:r>
              <a:rPr lang="en-US" altLang="it-IT" b="1"/>
              <a:t>CD5- and CD23-positive B cells</a:t>
            </a:r>
            <a:r>
              <a:rPr lang="en-US" altLang="it-IT"/>
              <a:t>).[</a:t>
            </a:r>
            <a:r>
              <a:rPr lang="en-US" altLang="it-IT">
                <a:hlinkClick r:id="rId22"/>
              </a:rPr>
              <a:t>3</a:t>
            </a:r>
            <a:r>
              <a:rPr lang="en-US" altLang="it-IT"/>
              <a:t>,</a:t>
            </a:r>
            <a:r>
              <a:rPr lang="en-US" altLang="it-IT">
                <a:hlinkClick r:id="rId23"/>
              </a:rPr>
              <a:t>4</a:t>
            </a:r>
            <a:r>
              <a:rPr lang="en-US" altLang="it-IT"/>
              <a:t>] As assays have become more sensitive for detecting monoclonal B-CLL–like cells in peripheral blood, researchers have detected a monoclonal B-cell lymphocytosis (MBL) in 3% of adults older than 40 years and 6% in adults older than 60 years.[</a:t>
            </a:r>
            <a:r>
              <a:rPr lang="en-US" altLang="it-IT">
                <a:hlinkClick r:id="rId24"/>
              </a:rPr>
              <a:t>5</a:t>
            </a:r>
            <a:r>
              <a:rPr lang="en-US" altLang="it-IT"/>
              <a:t>] Such early detection and diagnosis may falsely suggest improved survival for the group and may unnecessarily worry or result in therapy for some patients who would have remained undiagnosed in their lifetime, a circumstance known in the literature as overdiagnosis or pseudodisease.[</a:t>
            </a:r>
            <a:r>
              <a:rPr lang="en-US" altLang="it-IT">
                <a:hlinkClick r:id="rId25"/>
              </a:rPr>
              <a:t>6</a:t>
            </a:r>
            <a:r>
              <a:rPr lang="en-US" altLang="it-IT"/>
              <a:t>,</a:t>
            </a:r>
            <a:r>
              <a:rPr lang="en-US" altLang="it-IT">
                <a:hlinkClick r:id="rId26"/>
              </a:rPr>
              <a:t>7</a:t>
            </a:r>
            <a:r>
              <a:rPr lang="en-US" altLang="it-IT"/>
              <a:t>] </a:t>
            </a:r>
          </a:p>
          <a:p>
            <a:r>
              <a:rPr lang="en-US" altLang="it-IT"/>
              <a:t>In two selected series of more than 900 patients followed prospectively for a median of 5 to 7 years, overt CLL requiring chemotherapy occurred in 7% of patients.[</a:t>
            </a:r>
            <a:r>
              <a:rPr lang="en-US" altLang="it-IT">
                <a:hlinkClick r:id="rId24"/>
              </a:rPr>
              <a:t>5</a:t>
            </a:r>
            <a:r>
              <a:rPr lang="en-US" altLang="it-IT"/>
              <a:t>,</a:t>
            </a:r>
            <a:r>
              <a:rPr lang="en-US" altLang="it-IT">
                <a:hlinkClick r:id="rId27"/>
              </a:rPr>
              <a:t>8</a:t>
            </a:r>
            <a:r>
              <a:rPr lang="en-US" altLang="it-IT"/>
              <a:t>] In a database analysis and for up to 77 months before diagnosis, almost all patients with a diagnosis of CLL had prediagnostic B-cell clones that were identified in peripheral blood when available.[</a:t>
            </a:r>
            <a:r>
              <a:rPr lang="en-US" altLang="it-IT">
                <a:hlinkClick r:id="rId23"/>
              </a:rPr>
              <a:t>4</a:t>
            </a:r>
            <a:r>
              <a:rPr lang="en-US" altLang="it-IT"/>
              <a:t>,</a:t>
            </a:r>
            <a:r>
              <a:rPr lang="en-US" altLang="it-IT">
                <a:hlinkClick r:id="rId28"/>
              </a:rPr>
              <a:t>9</a:t>
            </a:r>
            <a:r>
              <a:rPr lang="en-US" altLang="it-IT"/>
              <a:t>]</a:t>
            </a:r>
          </a:p>
          <a:p>
            <a:r>
              <a:rPr lang="en-US" altLang="it-IT"/>
              <a:t>For patients with progressing CLL, treatment with conventional doses of </a:t>
            </a:r>
            <a:r>
              <a:rPr lang="en-US" altLang="it-IT" b="1"/>
              <a:t>chemotherapy is not curative</a:t>
            </a:r>
            <a:r>
              <a:rPr lang="en-US" altLang="it-IT"/>
              <a:t>; selected patients treated with allogeneic stem cell transplantation have achieved prolonged disease-free survival.[</a:t>
            </a:r>
            <a:r>
              <a:rPr lang="en-US" altLang="it-IT">
                <a:hlinkClick r:id="rId29"/>
              </a:rPr>
              <a:t>10</a:t>
            </a:r>
            <a:r>
              <a:rPr lang="en-US" altLang="it-IT"/>
              <a:t>-</a:t>
            </a:r>
            <a:r>
              <a:rPr lang="en-US" altLang="it-IT">
                <a:hlinkClick r:id="rId30"/>
              </a:rPr>
              <a:t>14</a:t>
            </a:r>
            <a:r>
              <a:rPr lang="en-US" altLang="it-IT"/>
              <a:t>] Antileukemic therapy is frequently unnecessary in uncomplicated early disease.[</a:t>
            </a:r>
            <a:r>
              <a:rPr lang="en-US" altLang="it-IT">
                <a:hlinkClick r:id="rId31"/>
              </a:rPr>
              <a:t>15</a:t>
            </a:r>
            <a:r>
              <a:rPr lang="en-US" altLang="it-IT"/>
              <a:t>] The median survival for all patients ranges from 8 to 12 years in older trials with data from the 1970s through the 1990s.[</a:t>
            </a:r>
            <a:r>
              <a:rPr lang="en-US" altLang="it-IT">
                <a:hlinkClick r:id="rId31"/>
              </a:rPr>
              <a:t>15</a:t>
            </a:r>
            <a:r>
              <a:rPr lang="en-US" altLang="it-IT"/>
              <a:t>,</a:t>
            </a:r>
            <a:r>
              <a:rPr lang="en-US" altLang="it-IT">
                <a:hlinkClick r:id="rId32"/>
              </a:rPr>
              <a:t>16</a:t>
            </a:r>
            <a:r>
              <a:rPr lang="en-US" altLang="it-IT"/>
              <a:t>] There is, however, a large variation in survival among individual patients, ranging from several months to a normal life expectancy. Treatment must be individualized based on the clinical behavior of the disease.[</a:t>
            </a:r>
            <a:r>
              <a:rPr lang="en-US" altLang="it-IT">
                <a:hlinkClick r:id="rId33"/>
              </a:rPr>
              <a:t>17</a:t>
            </a:r>
            <a:r>
              <a:rPr lang="en-US" altLang="it-IT"/>
              <a:t>]</a:t>
            </a:r>
          </a:p>
          <a:p>
            <a:r>
              <a:rPr lang="en-US" altLang="it-IT"/>
              <a:t>As found in one report, CLL occurs primarily in middle-aged and elderly adults, with increasing frequency in successive decades of life.[</a:t>
            </a:r>
            <a:r>
              <a:rPr lang="en-US" altLang="it-IT">
                <a:hlinkClick r:id="rId34"/>
              </a:rPr>
              <a:t>18</a:t>
            </a:r>
            <a:r>
              <a:rPr lang="en-US" altLang="it-IT"/>
              <a:t>] The clinical course of this disease </a:t>
            </a:r>
            <a:r>
              <a:rPr lang="en-US" altLang="it-IT" b="1"/>
              <a:t>progresses from an indolent lymphocytosis </a:t>
            </a:r>
            <a:r>
              <a:rPr lang="en-US" altLang="it-IT"/>
              <a:t>without other evident disease to one of generalized lymphatic enlargement with concomitant </a:t>
            </a:r>
            <a:r>
              <a:rPr lang="en-US" altLang="it-IT" b="1"/>
              <a:t>pancytopenia</a:t>
            </a:r>
            <a:r>
              <a:rPr lang="en-US" altLang="it-IT"/>
              <a:t>. Complications of pancytopenia, including hemorrhage and infection, represent a major cause of death in these patients.[</a:t>
            </a:r>
            <a:r>
              <a:rPr lang="en-US" altLang="it-IT">
                <a:hlinkClick r:id="rId35"/>
              </a:rPr>
              <a:t>19</a:t>
            </a:r>
            <a:r>
              <a:rPr lang="en-US" altLang="it-IT"/>
              <a:t>] Immunological aberrations, including Coombs-positive hemolytic anemia, immune thrombocytopenia, and depressed immunoglobulin levels may all complicate the management of CLL.[</a:t>
            </a:r>
            <a:r>
              <a:rPr lang="en-US" altLang="it-IT">
                <a:hlinkClick r:id="rId36"/>
              </a:rPr>
              <a:t>20</a:t>
            </a:r>
            <a:r>
              <a:rPr lang="en-US" altLang="it-IT"/>
              <a:t>] </a:t>
            </a:r>
          </a:p>
          <a:p>
            <a:r>
              <a:rPr lang="en-US" altLang="it-IT"/>
              <a:t>Prognostic factors that may help predict clinical outcome include cytogenetic subgroup, immunoglobulin mutational status, </a:t>
            </a:r>
            <a:r>
              <a:rPr lang="en-US" altLang="it-IT" b="1"/>
              <a:t>ZAP-70,</a:t>
            </a:r>
            <a:r>
              <a:rPr lang="en-US" altLang="it-IT"/>
              <a:t> and CD38.[</a:t>
            </a:r>
            <a:r>
              <a:rPr lang="en-US" altLang="it-IT">
                <a:hlinkClick r:id="rId21"/>
              </a:rPr>
              <a:t>2</a:t>
            </a:r>
            <a:r>
              <a:rPr lang="en-US" altLang="it-IT"/>
              <a:t>,</a:t>
            </a:r>
            <a:r>
              <a:rPr lang="en-US" altLang="it-IT">
                <a:hlinkClick r:id="rId37"/>
              </a:rPr>
              <a:t>21</a:t>
            </a:r>
            <a:r>
              <a:rPr lang="en-US" altLang="it-IT"/>
              <a:t>-</a:t>
            </a:r>
            <a:r>
              <a:rPr lang="en-US" altLang="it-IT">
                <a:hlinkClick r:id="rId38"/>
              </a:rPr>
              <a:t>29</a:t>
            </a:r>
            <a:r>
              <a:rPr lang="en-US" altLang="it-IT"/>
              <a:t>]. Patients who develop an aggressive high-grade non-Hodgkin lymphoma, usually diffuse large B-cell lymphoma and termed a </a:t>
            </a:r>
            <a:r>
              <a:rPr lang="en-US" altLang="it-IT" b="1"/>
              <a:t>Richter</a:t>
            </a:r>
            <a:r>
              <a:rPr lang="en-US" altLang="it-IT"/>
              <a:t> transformation, have a poor prognosis.[</a:t>
            </a:r>
            <a:r>
              <a:rPr lang="en-US" altLang="it-IT">
                <a:hlinkClick r:id="rId39"/>
              </a:rPr>
              <a:t>30</a:t>
            </a:r>
            <a:r>
              <a:rPr lang="en-US" altLang="it-IT"/>
              <a:t>] Patients with CLL are also at increased risk for other malignancies, even before therapy.[</a:t>
            </a:r>
            <a:r>
              <a:rPr lang="en-US" altLang="it-IT">
                <a:hlinkClick r:id="rId40"/>
              </a:rPr>
              <a:t>31</a:t>
            </a:r>
            <a:r>
              <a:rPr lang="en-US" altLang="it-IT"/>
              <a:t>] A population-based analysis of almost 2 million cancer patients in the National Cancer Institute's Surveillance, Epidemiology, and End Results (SEER) database suggests that cancer-specific survival for patients with preexisting CLL who subsequently develop colorectal and breast cancer is significantly lower (hazard ratio [HR], 1.46; </a:t>
            </a:r>
            <a:r>
              <a:rPr lang="en-US" altLang="it-IT" i="1"/>
              <a:t>P</a:t>
            </a:r>
            <a:r>
              <a:rPr lang="en-US" altLang="it-IT"/>
              <a:t> &lt; .001 for colorectal cancer and HR, 1.41; </a:t>
            </a:r>
            <a:r>
              <a:rPr lang="en-US" altLang="it-IT" i="1"/>
              <a:t>P</a:t>
            </a:r>
            <a:r>
              <a:rPr lang="en-US" altLang="it-IT"/>
              <a:t>=.005 for breast cancer) than cancer-specific survival for patients with colorectal and breast cancer who do not have antecedent CLL, after adjusting for age, sex, race, and disease stage, and excluding CLL-related deaths.[</a:t>
            </a:r>
            <a:r>
              <a:rPr lang="en-US" altLang="it-IT">
                <a:hlinkClick r:id="rId41"/>
              </a:rPr>
              <a:t>32</a:t>
            </a:r>
            <a:r>
              <a:rPr lang="en-US" altLang="it-IT"/>
              <a:t>]</a:t>
            </a:r>
          </a:p>
          <a:p>
            <a:r>
              <a:rPr lang="en-US" altLang="it-IT"/>
              <a:t>Confusion with other diseases may be avoided by determination of cell surface markers. CLL lymphocytes coexpress the B-cell antigens CD19 and CD20 along with the T-cell antigen CD5.[</a:t>
            </a:r>
            <a:r>
              <a:rPr lang="en-US" altLang="it-IT">
                <a:hlinkClick r:id="rId42"/>
              </a:rPr>
              <a:t>33</a:t>
            </a:r>
            <a:r>
              <a:rPr lang="en-US" altLang="it-IT"/>
              <a:t>] This coexpression only occurs in one other disease entity, mantle cell lymphoma. CLL B cells express relatively low levels of surface-membrane immunoglobulin (compared with normal peripheral blood B cells) and a single light chain (kappa or lambda).[</a:t>
            </a:r>
            <a:r>
              <a:rPr lang="en-US" altLang="it-IT">
                <a:hlinkClick r:id="rId31"/>
              </a:rPr>
              <a:t>15</a:t>
            </a:r>
            <a:r>
              <a:rPr lang="en-US" altLang="it-IT"/>
              <a:t>] CLL is diagnosed by an absolute increase in lymphocytosis and/or bone marrow infiltration coupled with the characteristic features of morphology and immunophenotype, which confirm the characteristic clonal population. </a:t>
            </a:r>
          </a:p>
          <a:p>
            <a:endParaRPr lang="en-US" altLang="it-IT"/>
          </a:p>
          <a:p>
            <a:r>
              <a:rPr lang="en-US" altLang="it-IT"/>
              <a:t>Cladribine (2-chlorodeoxyadenosine) appears to be an active agent (60% complete remission rate) for patients with de novo B-cell prolymphocytic leukemia.[</a:t>
            </a:r>
            <a:r>
              <a:rPr lang="en-US" altLang="it-IT">
                <a:hlinkClick r:id="rId43"/>
              </a:rPr>
              <a:t>35</a:t>
            </a:r>
            <a:r>
              <a:rPr lang="en-US" altLang="it-IT"/>
              <a:t>][</a:t>
            </a:r>
            <a:r>
              <a:rPr lang="en-US" altLang="it-IT">
                <a:hlinkClick r:id="rId44"/>
              </a:rPr>
              <a:t>Level of evidence: 3iiiDiv</a:t>
            </a:r>
            <a:r>
              <a:rPr lang="en-US" altLang="it-IT"/>
              <a:t>] Alemtuzumab (campath-1H), an anti-CD52 humanized monoclonal antibody, has been used for 76 patients with T-cell prolymphocytic leukemia after failure of prior chemotherapy (usually pentostatin or cladribine) with a 51% response rate (95% confidence interval, 40%–63%) and median time to progression of 4.5 months (range, 0.1–45.4 months).[</a:t>
            </a:r>
            <a:r>
              <a:rPr lang="en-US" altLang="it-IT">
                <a:hlinkClick r:id="rId45"/>
              </a:rPr>
              <a:t>36</a:t>
            </a:r>
            <a:r>
              <a:rPr lang="en-US" altLang="it-IT"/>
              <a:t>][</a:t>
            </a:r>
            <a:r>
              <a:rPr lang="en-US" altLang="it-IT">
                <a:hlinkClick r:id="rId44"/>
              </a:rPr>
              <a:t>Level of evidence: 3iiiDiv</a:t>
            </a:r>
            <a:r>
              <a:rPr lang="en-US" altLang="it-IT"/>
              <a:t>] These response rates have been confirmed by other investigators.[</a:t>
            </a:r>
            <a:r>
              <a:rPr lang="en-US" altLang="it-IT">
                <a:hlinkClick r:id="rId46"/>
              </a:rPr>
              <a:t>37</a:t>
            </a:r>
            <a:r>
              <a:rPr lang="en-US" altLang="it-IT"/>
              <a:t>] Patients with CLL who show prolymphocytoid transformation maintain the classic CLL phenotype and have a worse prognosis than PLL patients. </a:t>
            </a:r>
          </a:p>
          <a:p>
            <a:r>
              <a:rPr lang="en-US" altLang="it-IT"/>
              <a:t>Large granular lymphocyte (LGL) leukemia is characterized by lymphocytosis with a natural killer cell immunophenotype (CD2, CD16, and CD56) or a T-cell immunophenotype (CD2, CD3, and CD8).[</a:t>
            </a:r>
            <a:r>
              <a:rPr lang="en-US" altLang="it-IT">
                <a:hlinkClick r:id="rId47"/>
              </a:rPr>
              <a:t>38</a:t>
            </a:r>
            <a:r>
              <a:rPr lang="en-US" altLang="it-IT"/>
              <a:t>-</a:t>
            </a:r>
            <a:r>
              <a:rPr lang="en-US" altLang="it-IT">
                <a:hlinkClick r:id="rId48"/>
              </a:rPr>
              <a:t>40</a:t>
            </a:r>
            <a:r>
              <a:rPr lang="en-US" altLang="it-IT"/>
              <a:t>] These patients often have neutropenia and a history of rheumatoid arthritis. The natural history is indolent, often marked by anemia and splenomegaly. This condition appears to fit into the clinical spectrum of Felty syndrome.[</a:t>
            </a:r>
            <a:r>
              <a:rPr lang="en-US" altLang="it-IT">
                <a:hlinkClick r:id="rId49"/>
              </a:rPr>
              <a:t>41</a:t>
            </a:r>
            <a:r>
              <a:rPr lang="en-US" altLang="it-IT"/>
              <a:t>] A characteristic genetic finding in almost 50% of the patients with T-cell LGL involves mutations in the signal transducer and activator of the transcription 3 gene (</a:t>
            </a:r>
            <a:r>
              <a:rPr lang="en-US" altLang="it-IT" i="1"/>
              <a:t>STAT 3</a:t>
            </a:r>
            <a:r>
              <a:rPr lang="en-US" altLang="it-IT"/>
              <a:t>).[</a:t>
            </a:r>
            <a:r>
              <a:rPr lang="en-US" altLang="it-IT">
                <a:hlinkClick r:id="rId50"/>
              </a:rPr>
              <a:t>42</a:t>
            </a:r>
            <a:r>
              <a:rPr lang="en-US" altLang="it-IT"/>
              <a:t>] Therapy includes low doses of oral cyclophosphamide or methotrexate, cyclosporine, and treatment of the bacterial infections acquired during severe neutropenia.[</a:t>
            </a:r>
            <a:r>
              <a:rPr lang="en-US" altLang="it-IT">
                <a:hlinkClick r:id="rId47"/>
              </a:rPr>
              <a:t>38</a:t>
            </a:r>
            <a:r>
              <a:rPr lang="en-US" altLang="it-IT"/>
              <a:t>,</a:t>
            </a:r>
            <a:r>
              <a:rPr lang="en-US" altLang="it-IT">
                <a:hlinkClick r:id="rId48"/>
              </a:rPr>
              <a:t>40</a:t>
            </a:r>
            <a:r>
              <a:rPr lang="en-US" altLang="it-IT"/>
              <a:t>,</a:t>
            </a:r>
            <a:r>
              <a:rPr lang="en-US" altLang="it-IT">
                <a:hlinkClick r:id="rId51"/>
              </a:rPr>
              <a:t>43</a:t>
            </a:r>
            <a:r>
              <a:rPr lang="en-US" altLang="it-IT"/>
              <a:t>,</a:t>
            </a:r>
            <a:r>
              <a:rPr lang="en-US" altLang="it-IT">
                <a:hlinkClick r:id="rId52"/>
              </a:rPr>
              <a:t>44</a:t>
            </a:r>
            <a:r>
              <a:rPr lang="en-US" altLang="it-IT"/>
              <a:t>] </a:t>
            </a:r>
          </a:p>
          <a:p>
            <a:endParaRPr lang="en-US" altLang="it-IT"/>
          </a:p>
          <a:p>
            <a:r>
              <a:rPr lang="en-US" altLang="it-IT" b="1"/>
              <a:t>Stage Information for CLL</a:t>
            </a:r>
          </a:p>
          <a:p>
            <a:r>
              <a:rPr lang="en-US" altLang="it-IT"/>
              <a:t>Staging is useful in chronic lymphocytic leukemia (CLL) to predict prognosis and also to stratify patients to achieve comparisons for interpreting specific treatment results. Anemia and thrombocytopenia are the major adverse prognostic variables. </a:t>
            </a:r>
          </a:p>
          <a:p>
            <a:r>
              <a:rPr lang="en-US" altLang="it-IT"/>
              <a:t>CLL has no standard staging system. The Rai staging system and the Binet classification are presented below.[</a:t>
            </a:r>
            <a:r>
              <a:rPr lang="en-US" altLang="it-IT">
                <a:hlinkClick r:id="rId53"/>
              </a:rPr>
              <a:t>1</a:t>
            </a:r>
            <a:r>
              <a:rPr lang="en-US" altLang="it-IT"/>
              <a:t>,</a:t>
            </a:r>
            <a:r>
              <a:rPr lang="en-US" altLang="it-IT">
                <a:hlinkClick r:id="rId54"/>
              </a:rPr>
              <a:t>2</a:t>
            </a:r>
            <a:r>
              <a:rPr lang="en-US" altLang="it-IT"/>
              <a:t>] A National Cancer Institute (NCI)-sponsored working group has formulated standardized guidelines for criteria related to eligibility, response, and toxic effects to be used in future clinical trials in CLL.[</a:t>
            </a:r>
            <a:r>
              <a:rPr lang="en-US" altLang="it-IT">
                <a:hlinkClick r:id="rId55"/>
              </a:rPr>
              <a:t>3</a:t>
            </a:r>
            <a:r>
              <a:rPr lang="en-US" altLang="it-IT"/>
              <a:t>] </a:t>
            </a:r>
          </a:p>
          <a:p>
            <a:r>
              <a:rPr lang="en-US" altLang="it-IT" b="1"/>
              <a:t>Rai Staging System</a:t>
            </a:r>
          </a:p>
          <a:p>
            <a:r>
              <a:rPr lang="en-US" altLang="it-IT" b="1"/>
              <a:t>Stage 0</a:t>
            </a:r>
            <a:r>
              <a:rPr lang="en-US" altLang="it-IT"/>
              <a:t> </a:t>
            </a:r>
          </a:p>
          <a:p>
            <a:r>
              <a:rPr lang="en-US" altLang="it-IT"/>
              <a:t>Stage 0 CLL is characterized by absolute lymphocytosis (&gt;15,000/mm3) without adenopathy, hepatosplenomegaly, anemia, or thrombocytopenia. </a:t>
            </a:r>
          </a:p>
          <a:p>
            <a:r>
              <a:rPr lang="en-US" altLang="it-IT" b="1"/>
              <a:t>Stage I</a:t>
            </a:r>
            <a:r>
              <a:rPr lang="en-US" altLang="it-IT"/>
              <a:t> </a:t>
            </a:r>
          </a:p>
          <a:p>
            <a:r>
              <a:rPr lang="en-US" altLang="it-IT"/>
              <a:t>Stage I CLL is characterized by absolute lymphocytosis with lymphadenopathy without hepatosplenomegaly, anemia, or thrombocytopenia. </a:t>
            </a:r>
          </a:p>
          <a:p>
            <a:r>
              <a:rPr lang="en-US" altLang="it-IT" b="1"/>
              <a:t>Stage II</a:t>
            </a:r>
            <a:r>
              <a:rPr lang="en-US" altLang="it-IT"/>
              <a:t> </a:t>
            </a:r>
          </a:p>
          <a:p>
            <a:r>
              <a:rPr lang="en-US" altLang="it-IT"/>
              <a:t>Stage II CLL is characterized by absolute lymphocytosis with either hepatomegaly or splenomegaly with or without lymphadenopathy. </a:t>
            </a:r>
          </a:p>
          <a:p>
            <a:r>
              <a:rPr lang="en-US" altLang="it-IT" b="1"/>
              <a:t>Stage III</a:t>
            </a:r>
            <a:r>
              <a:rPr lang="en-US" altLang="it-IT"/>
              <a:t> </a:t>
            </a:r>
          </a:p>
          <a:p>
            <a:r>
              <a:rPr lang="en-US" altLang="it-IT"/>
              <a:t>Stage III CLL is characterized by absolute lymphocytosis and anemia (hemoglobin &lt;11 g/dL) with or without lymphadenopathy, hepatomegaly, or splenomegaly. </a:t>
            </a:r>
          </a:p>
          <a:p>
            <a:r>
              <a:rPr lang="en-US" altLang="it-IT" b="1"/>
              <a:t>Stage IV</a:t>
            </a:r>
            <a:r>
              <a:rPr lang="en-US" altLang="it-IT"/>
              <a:t> </a:t>
            </a:r>
          </a:p>
          <a:p>
            <a:r>
              <a:rPr lang="en-US" altLang="it-IT"/>
              <a:t>Stage IV CLL is characterized by absolute lymphocytosis and thrombocytopenia (&lt;100,000/mm3) with or without lymphadenopathy, hepatomegaly, splenomegaly, or anemia. </a:t>
            </a:r>
          </a:p>
          <a:p>
            <a:r>
              <a:rPr lang="en-US" altLang="it-IT" b="1"/>
              <a:t>Binet Classification</a:t>
            </a:r>
          </a:p>
          <a:p>
            <a:r>
              <a:rPr lang="en-US" altLang="it-IT" b="1"/>
              <a:t>Clinical stage A*</a:t>
            </a:r>
            <a:r>
              <a:rPr lang="en-US" altLang="it-IT"/>
              <a:t> </a:t>
            </a:r>
          </a:p>
          <a:p>
            <a:r>
              <a:rPr lang="en-US" altLang="it-IT"/>
              <a:t>Clinical stage A CLL is characterized by no anemia or thrombocytopenia and fewer than three areas of lymphoid involvement (Rai stages 0, I, and II).</a:t>
            </a:r>
          </a:p>
          <a:p>
            <a:r>
              <a:rPr lang="en-US" altLang="it-IT" b="1"/>
              <a:t>Clinical stage B*</a:t>
            </a:r>
            <a:r>
              <a:rPr lang="en-US" altLang="it-IT"/>
              <a:t> </a:t>
            </a:r>
          </a:p>
          <a:p>
            <a:r>
              <a:rPr lang="en-US" altLang="it-IT"/>
              <a:t>Clinical stage B CLL is characterized by no anemia or thrombocytopenia with three or more areas of lymphoid involvement (Rai stages I and II).</a:t>
            </a:r>
          </a:p>
          <a:p>
            <a:r>
              <a:rPr lang="en-US" altLang="it-IT" b="1"/>
              <a:t>Clinical stage C</a:t>
            </a:r>
            <a:r>
              <a:rPr lang="en-US" altLang="it-IT"/>
              <a:t> </a:t>
            </a:r>
          </a:p>
          <a:p>
            <a:r>
              <a:rPr lang="en-US" altLang="it-IT"/>
              <a:t>Clinical stage C CLL is characterized by anemia and/or thrombocytopenia regardless of the number of areas of lymphoid enlargement (Rai stages III and IV).</a:t>
            </a:r>
          </a:p>
          <a:p>
            <a:r>
              <a:rPr lang="en-US" altLang="it-IT"/>
              <a:t>*[</a:t>
            </a:r>
            <a:r>
              <a:rPr lang="en-US" altLang="it-IT" i="1"/>
              <a:t>Note: Lymphoid areas include cervical, axillary, inguinal, and spleen.</a:t>
            </a:r>
            <a:r>
              <a:rPr lang="en-US" altLang="it-IT"/>
              <a:t>]</a:t>
            </a:r>
          </a:p>
          <a:p>
            <a:r>
              <a:rPr lang="en-US" altLang="it-IT"/>
              <a:t>The Binet classification integrates the number of nodal groups involved with the disease with bone marrow failure. Its major benefit derives from the recognition of a predominantly splenic form of the disease, which may have a better prognosis than in the Rai staging, and from recognition that the presence of anemia or thrombocytopenia has a similar prognosis and does not merit a separate stage. Neither system separates immune from nonimmune causes of cytopenia. Patients with thrombocytopenia or anemia or both, which is caused by extensive marrow infiltration and impaired production (Rai III/IV, Binet C) have a poorer prognosis than patients with immune cytopenias.[</a:t>
            </a:r>
            <a:r>
              <a:rPr lang="en-US" altLang="it-IT">
                <a:hlinkClick r:id="rId56"/>
              </a:rPr>
              <a:t>4</a:t>
            </a:r>
            <a:r>
              <a:rPr lang="en-US" altLang="it-IT"/>
              <a:t>] The International Workshop on CLL has recommended integrating the Rai and Binet systems as follows: A(0), A(I), A(II); B(I), B(II); and C(III), C(IV).[</a:t>
            </a:r>
            <a:r>
              <a:rPr lang="en-US" altLang="it-IT">
                <a:hlinkClick r:id="rId57"/>
              </a:rPr>
              <a:t>5</a:t>
            </a:r>
            <a:r>
              <a:rPr lang="en-US" altLang="it-IT"/>
              <a:t>] The NCI-sponsored working group has published guidelines for the diagnosis and treatment of CLL in both clinical trial and general practice settings.[</a:t>
            </a:r>
            <a:r>
              <a:rPr lang="en-US" altLang="it-IT">
                <a:hlinkClick r:id="rId55"/>
              </a:rPr>
              <a:t>3</a:t>
            </a:r>
            <a:r>
              <a:rPr lang="en-US" altLang="it-IT"/>
              <a:t>] Use of these systems allows comparison of clinical results and establishment of therapeutic guidelines. </a:t>
            </a:r>
          </a:p>
          <a:p>
            <a:r>
              <a:rPr lang="en-US" altLang="it-IT" b="1"/>
              <a:t>Prognostic factors</a:t>
            </a:r>
            <a:r>
              <a:rPr lang="en-US" altLang="it-IT"/>
              <a:t> </a:t>
            </a:r>
          </a:p>
          <a:p>
            <a:r>
              <a:rPr lang="en-US" altLang="it-IT"/>
              <a:t>New prognostic markers are now available to the clinician and investigator.[</a:t>
            </a:r>
            <a:r>
              <a:rPr lang="en-US" altLang="it-IT">
                <a:hlinkClick r:id="rId58"/>
              </a:rPr>
              <a:t>6</a:t>
            </a:r>
            <a:r>
              <a:rPr lang="en-US" altLang="it-IT"/>
              <a:t>-</a:t>
            </a:r>
            <a:r>
              <a:rPr lang="en-US" altLang="it-IT">
                <a:hlinkClick r:id="rId59"/>
              </a:rPr>
              <a:t>8</a:t>
            </a:r>
            <a:r>
              <a:rPr lang="en-US" altLang="it-IT"/>
              <a:t>] The use of these markers to stratify patients in clinical trials, to help assess the need for therapy, and to help select the type of therapy continues to evolve. Prospective trials to verify and establish the role of these prognostic markers are ongoing. No large multivariable analyses exist as yet to test the relative power of these individual prognostic variables.[</a:t>
            </a:r>
            <a:r>
              <a:rPr lang="en-US" altLang="it-IT">
                <a:hlinkClick r:id="rId60"/>
              </a:rPr>
              <a:t>9</a:t>
            </a:r>
            <a:r>
              <a:rPr lang="en-US" altLang="it-IT"/>
              <a:t>] Prognostic indices are under evaluation and will require prospective validation.[</a:t>
            </a:r>
            <a:r>
              <a:rPr lang="en-US" altLang="it-IT">
                <a:hlinkClick r:id="rId59"/>
              </a:rPr>
              <a:t>8</a:t>
            </a:r>
            <a:r>
              <a:rPr lang="en-US" altLang="it-IT"/>
              <a:t>,</a:t>
            </a:r>
            <a:r>
              <a:rPr lang="en-US" altLang="it-IT">
                <a:hlinkClick r:id="rId61"/>
              </a:rPr>
              <a:t>10</a:t>
            </a:r>
            <a:r>
              <a:rPr lang="en-US" altLang="it-IT"/>
              <a:t>] The new prognostic markers include the following:</a:t>
            </a:r>
          </a:p>
          <a:p>
            <a:r>
              <a:rPr lang="en-US" altLang="it-IT"/>
              <a:t>Immunoglobulin variable region heavy chain gene (</a:t>
            </a:r>
            <a:r>
              <a:rPr lang="en-US" altLang="it-IT" b="1"/>
              <a:t>IgV</a:t>
            </a:r>
            <a:r>
              <a:rPr lang="en-US" altLang="it-IT" b="1" baseline="-25000"/>
              <a:t>H</a:t>
            </a:r>
            <a:r>
              <a:rPr lang="en-US" altLang="it-IT"/>
              <a:t>) mutation.[</a:t>
            </a:r>
            <a:r>
              <a:rPr lang="en-US" altLang="it-IT">
                <a:hlinkClick r:id="rId62"/>
              </a:rPr>
              <a:t>11</a:t>
            </a:r>
            <a:r>
              <a:rPr lang="en-US" altLang="it-IT"/>
              <a:t>-</a:t>
            </a:r>
            <a:r>
              <a:rPr lang="en-US" altLang="it-IT">
                <a:hlinkClick r:id="rId63"/>
              </a:rPr>
              <a:t>15</a:t>
            </a:r>
            <a:r>
              <a:rPr lang="en-US" altLang="it-IT"/>
              <a:t>] The finding of significant numbers of mutations </a:t>
            </a:r>
            <a:r>
              <a:rPr lang="en-US" altLang="it-IT" b="1"/>
              <a:t>in</a:t>
            </a:r>
            <a:r>
              <a:rPr lang="en-US" altLang="it-IT"/>
              <a:t> this region is associated with a median survival in excess of </a:t>
            </a:r>
            <a:r>
              <a:rPr lang="en-US" altLang="it-IT" b="1"/>
              <a:t>20 to 25 </a:t>
            </a:r>
            <a:r>
              <a:rPr lang="en-US" altLang="it-IT"/>
              <a:t>year</a:t>
            </a:r>
            <a:r>
              <a:rPr lang="en-US" altLang="it-IT" b="1"/>
              <a:t>s</a:t>
            </a:r>
            <a:r>
              <a:rPr lang="en-US" altLang="it-IT"/>
              <a:t>. The absence of mutations is associated with a median survival of 8 to 10 years.</a:t>
            </a:r>
          </a:p>
          <a:p>
            <a:r>
              <a:rPr lang="en-US" altLang="it-IT" b="1"/>
              <a:t>ZAP-70</a:t>
            </a:r>
            <a:r>
              <a:rPr lang="en-US" altLang="it-IT"/>
              <a:t>. ZAP-70 has been proposed as a surrogate for the mutational status.[</a:t>
            </a:r>
            <a:r>
              <a:rPr lang="en-US" altLang="it-IT">
                <a:hlinkClick r:id="rId64"/>
              </a:rPr>
              <a:t>16</a:t>
            </a:r>
            <a:r>
              <a:rPr lang="en-US" altLang="it-IT"/>
              <a:t>-</a:t>
            </a:r>
            <a:r>
              <a:rPr lang="en-US" altLang="it-IT">
                <a:hlinkClick r:id="rId65"/>
              </a:rPr>
              <a:t>19</a:t>
            </a:r>
            <a:r>
              <a:rPr lang="en-US" altLang="it-IT"/>
              <a:t>]  ZAP-70 positivity for previously untreated and asymptomatic patients (&gt;30%) is associated with a more unfavorable median survival (6–10 years), while a negative ZAP-70 is associated with a median survival of more than 15 years. A prospective evaluation of these markers in a randomized study of fludarabine-based chemotherapy (E29]) failed to show any difference in response rates, response duration, progression-free survival, or overall survival (OS).[</a:t>
            </a:r>
            <a:r>
              <a:rPr lang="en-US" altLang="it-IT">
                <a:hlinkClick r:id="rId66"/>
              </a:rPr>
              <a:t>20</a:t>
            </a:r>
            <a:r>
              <a:rPr lang="en-US" altLang="it-IT"/>
              <a:t>]</a:t>
            </a:r>
          </a:p>
          <a:p>
            <a:r>
              <a:rPr lang="en-US" altLang="it-IT"/>
              <a:t>Chromosomal abnormalities by fluorescent </a:t>
            </a:r>
            <a:r>
              <a:rPr lang="en-US" altLang="it-IT" i="1"/>
              <a:t>in situ</a:t>
            </a:r>
            <a:r>
              <a:rPr lang="en-US" altLang="it-IT"/>
              <a:t> hybridization (FISH). FISH chromosomal abnormalities were associated with prognosis in retrospective and prospective studies and clonal evolution has been seen over time.[</a:t>
            </a:r>
            <a:r>
              <a:rPr lang="en-US" altLang="it-IT">
                <a:hlinkClick r:id="rId67"/>
              </a:rPr>
              <a:t>21</a:t>
            </a:r>
            <a:r>
              <a:rPr lang="en-US" altLang="it-IT"/>
              <a:t>-</a:t>
            </a:r>
            <a:r>
              <a:rPr lang="en-US" altLang="it-IT">
                <a:hlinkClick r:id="rId68"/>
              </a:rPr>
              <a:t>24</a:t>
            </a:r>
            <a:r>
              <a:rPr lang="en-US" altLang="it-IT"/>
              <a:t>] 13q- is favorable (with a 17-year median OS in a prospective study).[</a:t>
            </a:r>
            <a:r>
              <a:rPr lang="en-US" altLang="it-IT">
                <a:hlinkClick r:id="rId68"/>
              </a:rPr>
              <a:t>24</a:t>
            </a:r>
            <a:r>
              <a:rPr lang="en-US" altLang="it-IT"/>
              <a:t>] Trisomy 12 and 11q- have less favorable prognoses (with a 9- to 11-year median OS in a prospective study).[</a:t>
            </a:r>
            <a:r>
              <a:rPr lang="en-US" altLang="it-IT">
                <a:hlinkClick r:id="rId68"/>
              </a:rPr>
              <a:t>24</a:t>
            </a:r>
            <a:r>
              <a:rPr lang="en-US" altLang="it-IT"/>
              <a:t>] In particular, 17p- is associated with mutated TP53 and with poor response rates and short duration of response to the standard therapeutic options.[</a:t>
            </a:r>
            <a:r>
              <a:rPr lang="en-US" altLang="it-IT">
                <a:hlinkClick r:id="rId69"/>
              </a:rPr>
              <a:t>14</a:t>
            </a:r>
            <a:r>
              <a:rPr lang="en-US" altLang="it-IT"/>
              <a:t>] 17p- is associated with the most unfavorable prognosis (with a 7-year median OS in one prospective trial).[</a:t>
            </a:r>
            <a:r>
              <a:rPr lang="en-US" altLang="it-IT">
                <a:hlinkClick r:id="rId66"/>
              </a:rPr>
              <a:t>20</a:t>
            </a:r>
            <a:r>
              <a:rPr lang="en-US" altLang="it-IT"/>
              <a:t>,</a:t>
            </a:r>
            <a:r>
              <a:rPr lang="en-US" altLang="it-IT">
                <a:hlinkClick r:id="rId68"/>
              </a:rPr>
              <a:t>24</a:t>
            </a:r>
            <a:r>
              <a:rPr lang="en-US" altLang="it-IT"/>
              <a:t>,</a:t>
            </a:r>
            <a:r>
              <a:rPr lang="en-US" altLang="it-IT">
                <a:hlinkClick r:id="rId70"/>
              </a:rPr>
              <a:t>25</a:t>
            </a:r>
            <a:r>
              <a:rPr lang="en-US" altLang="it-IT"/>
              <a:t>] The combination of adverse cytogenetics such as 11q- or 17p- (suggesting a worse prognosis) with ZAP-70 negativity (suggesting a better prognosis) in the same patients resulted in a poor prognosis.[</a:t>
            </a:r>
            <a:r>
              <a:rPr lang="en-US" altLang="it-IT">
                <a:hlinkClick r:id="rId65"/>
              </a:rPr>
              <a:t>19</a:t>
            </a:r>
            <a:r>
              <a:rPr lang="en-US" altLang="it-IT"/>
              <a:t>] These findings emphasize the need for prospective studies of combinations of these prognostic markers.[</a:t>
            </a:r>
            <a:r>
              <a:rPr lang="en-US" altLang="it-IT">
                <a:hlinkClick r:id="rId60"/>
              </a:rPr>
              <a:t>9</a:t>
            </a:r>
            <a:r>
              <a:rPr lang="en-US" altLang="it-IT"/>
              <a:t>]</a:t>
            </a:r>
          </a:p>
          <a:p>
            <a:r>
              <a:rPr lang="en-US" altLang="it-IT"/>
              <a:t>CD38 immunophenotype.[</a:t>
            </a:r>
            <a:r>
              <a:rPr lang="en-US" altLang="it-IT">
                <a:hlinkClick r:id="rId71"/>
              </a:rPr>
              <a:t>12</a:t>
            </a:r>
            <a:r>
              <a:rPr lang="en-US" altLang="it-IT"/>
              <a:t>,</a:t>
            </a:r>
            <a:r>
              <a:rPr lang="en-US" altLang="it-IT">
                <a:hlinkClick r:id="rId72"/>
              </a:rPr>
              <a:t>26</a:t>
            </a:r>
            <a:r>
              <a:rPr lang="en-US" altLang="it-IT"/>
              <a:t>] CD38 positivity (&gt;30%) correlates with a worse prognosis, but there is a 30% false-positive rate and a 50% false-negative rate using IgV</a:t>
            </a:r>
            <a:r>
              <a:rPr lang="en-US" altLang="it-IT" baseline="-25000"/>
              <a:t>H</a:t>
            </a:r>
            <a:r>
              <a:rPr lang="en-US" altLang="it-IT"/>
              <a:t> mutational status as the gold standard for prognosis.</a:t>
            </a:r>
          </a:p>
          <a:p>
            <a:r>
              <a:rPr lang="en-US" altLang="it-IT"/>
              <a:t>Other prognostic factors include:</a:t>
            </a:r>
          </a:p>
          <a:p>
            <a:r>
              <a:rPr lang="en-US" altLang="it-IT"/>
              <a:t>Stage.[</a:t>
            </a:r>
            <a:r>
              <a:rPr lang="en-US" altLang="it-IT">
                <a:hlinkClick r:id="rId53"/>
              </a:rPr>
              <a:t>1</a:t>
            </a:r>
            <a:r>
              <a:rPr lang="en-US" altLang="it-IT"/>
              <a:t>,</a:t>
            </a:r>
            <a:r>
              <a:rPr lang="en-US" altLang="it-IT">
                <a:hlinkClick r:id="rId54"/>
              </a:rPr>
              <a:t>2</a:t>
            </a:r>
            <a:r>
              <a:rPr lang="en-US" altLang="it-IT"/>
              <a:t>] (Refer to the </a:t>
            </a:r>
            <a:r>
              <a:rPr lang="en-US" altLang="it-IT">
                <a:hlinkClick r:id="rId73"/>
              </a:rPr>
              <a:t>Rai staging system</a:t>
            </a:r>
            <a:r>
              <a:rPr lang="en-US" altLang="it-IT"/>
              <a:t> section and the </a:t>
            </a:r>
            <a:r>
              <a:rPr lang="en-US" altLang="it-IT">
                <a:hlinkClick r:id="rId74"/>
              </a:rPr>
              <a:t>Binet classification</a:t>
            </a:r>
            <a:r>
              <a:rPr lang="en-US" altLang="it-IT"/>
              <a:t> section of this summary for more information.) </a:t>
            </a:r>
          </a:p>
          <a:p>
            <a:r>
              <a:rPr lang="en-US" altLang="it-IT"/>
              <a:t>Positron emission tomography-computed tomography (PET-CT) scan results. Of 432 patients retrospectively reviewed, 209 patients had a maximum standardized uptake value (SUV</a:t>
            </a:r>
            <a:r>
              <a:rPr lang="en-US" altLang="it-IT" baseline="-25000"/>
              <a:t>max</a:t>
            </a:r>
            <a:r>
              <a:rPr lang="en-US" altLang="it-IT"/>
              <a:t>) of 5 or higher.[</a:t>
            </a:r>
            <a:r>
              <a:rPr lang="en-US" altLang="it-IT">
                <a:hlinkClick r:id="rId75"/>
              </a:rPr>
              <a:t>27</a:t>
            </a:r>
            <a:r>
              <a:rPr lang="en-US" altLang="it-IT"/>
              <a:t>] Eighty percent of these patients had histologically aggressive CLL or Richter's syndrome, and both of these entities had equally worse prognoses. If the SUV</a:t>
            </a:r>
            <a:r>
              <a:rPr lang="en-US" altLang="it-IT" baseline="-25000"/>
              <a:t>max</a:t>
            </a:r>
            <a:r>
              <a:rPr lang="en-US" altLang="it-IT"/>
              <a:t> was 10 or higher, the 5-year OS rate was only 30%.[</a:t>
            </a:r>
            <a:r>
              <a:rPr lang="en-US" altLang="it-IT">
                <a:hlinkClick r:id="rId75"/>
              </a:rPr>
              <a:t>27</a:t>
            </a:r>
            <a:r>
              <a:rPr lang="en-US" altLang="it-IT"/>
              <a:t>]</a:t>
            </a:r>
          </a:p>
          <a:p>
            <a:r>
              <a:rPr lang="en-US" altLang="it-IT"/>
              <a:t>Lymphocyte doubling time (doubling of the white blood cell count in excess of 1 year implies a favorable prognosis).[</a:t>
            </a:r>
            <a:r>
              <a:rPr lang="en-US" altLang="it-IT">
                <a:hlinkClick r:id="rId76"/>
              </a:rPr>
              <a:t>28</a:t>
            </a:r>
            <a:r>
              <a:rPr lang="en-US" altLang="it-IT"/>
              <a:t>]</a:t>
            </a:r>
          </a:p>
          <a:p>
            <a:r>
              <a:rPr lang="en-US" altLang="it-IT"/>
              <a:t>Beta-2-microglobulin (higher levels imply a worse prognosis).[</a:t>
            </a:r>
            <a:r>
              <a:rPr lang="en-US" altLang="it-IT">
                <a:hlinkClick r:id="rId77"/>
              </a:rPr>
              <a:t>29</a:t>
            </a:r>
            <a:r>
              <a:rPr lang="en-US" altLang="it-IT"/>
              <a:t>]</a:t>
            </a:r>
          </a:p>
          <a:p>
            <a:endParaRPr lang="en-US" altLang="it-IT" b="1"/>
          </a:p>
          <a:p>
            <a:endParaRPr lang="en-US" altLang="it-IT"/>
          </a:p>
          <a:p>
            <a:r>
              <a:rPr lang="en-US" altLang="it-IT" b="1"/>
              <a:t>Treatment Option Overview for CLL</a:t>
            </a:r>
          </a:p>
          <a:p>
            <a:r>
              <a:rPr lang="en-US" altLang="it-IT"/>
              <a:t>Treatment of chronic lymphocytic leukemia (CLL) ranges from periodic observation with treatment of infectious, hemorrhagic, or immunologic complications to a variety of therapeutic options, including steroids, alkylating agents, purine analogs, combination chemotherapy, monoclonal antibodies, and transplant options.[</a:t>
            </a:r>
            <a:r>
              <a:rPr lang="en-US" altLang="it-IT">
                <a:hlinkClick r:id="rId78"/>
              </a:rPr>
              <a:t>1</a:t>
            </a:r>
            <a:r>
              <a:rPr lang="en-US" altLang="it-IT"/>
              <a:t>] Because this disease is generally not curable, occurs in an elderly population, and often progresses slowly, it is most often treated in a conservative fashion.[</a:t>
            </a:r>
            <a:r>
              <a:rPr lang="en-US" altLang="it-IT">
                <a:hlinkClick r:id="rId78"/>
              </a:rPr>
              <a:t>1</a:t>
            </a:r>
            <a:r>
              <a:rPr lang="en-US" altLang="it-IT"/>
              <a:t>] In asymptomatic patients, treatment may be deferred until the patient becomes symptomatic as the disease progresses. Since the rate of progression may vary from patient to patient, with long periods of stability and sometimes spontaneous regressions, frequent and careful observation is required to monitor the clinical course.[</a:t>
            </a:r>
            <a:r>
              <a:rPr lang="en-US" altLang="it-IT">
                <a:hlinkClick r:id="rId79"/>
              </a:rPr>
              <a:t>2</a:t>
            </a:r>
            <a:r>
              <a:rPr lang="en-US" altLang="it-IT"/>
              <a:t>] </a:t>
            </a:r>
          </a:p>
          <a:p>
            <a:r>
              <a:rPr lang="en-US" altLang="it-IT"/>
              <a:t>A meta-analysis of randomized trials showed no survival benefit for immediate versus delayed therapy for patients with early stage disease, nor for the use of combination regimens incorporating an anthracycline compared with a single-agent alkylator for advanced stage disease.[</a:t>
            </a:r>
            <a:r>
              <a:rPr lang="en-US" altLang="it-IT">
                <a:hlinkClick r:id="rId80"/>
              </a:rPr>
              <a:t>3</a:t>
            </a:r>
            <a:r>
              <a:rPr lang="en-US" altLang="it-IT"/>
              <a:t>][</a:t>
            </a:r>
            <a:r>
              <a:rPr lang="en-US" altLang="it-IT">
                <a:hlinkClick r:id="rId81"/>
              </a:rPr>
              <a:t>Level of evidence: 1iiA</a:t>
            </a:r>
            <a:r>
              <a:rPr lang="en-US" altLang="it-IT"/>
              <a:t>] A variety of clinical factors, including IgV</a:t>
            </a:r>
            <a:r>
              <a:rPr lang="en-US" altLang="it-IT" baseline="-25000"/>
              <a:t>H</a:t>
            </a:r>
            <a:r>
              <a:rPr lang="en-US" altLang="it-IT"/>
              <a:t> mutation, chromosomal abnormalities by fluorescent </a:t>
            </a:r>
            <a:r>
              <a:rPr lang="en-US" altLang="it-IT" i="1"/>
              <a:t>in situ</a:t>
            </a:r>
            <a:r>
              <a:rPr lang="en-US" altLang="it-IT"/>
              <a:t> hybridization analysis or cytogenetics, beta-2-microglobulin, and lymphocyte doubling time may be helpful in predicting progression of disease.[</a:t>
            </a:r>
            <a:r>
              <a:rPr lang="en-US" altLang="it-IT">
                <a:hlinkClick r:id="rId78"/>
              </a:rPr>
              <a:t>1</a:t>
            </a:r>
            <a:r>
              <a:rPr lang="en-US" altLang="it-IT"/>
              <a:t>]</a:t>
            </a:r>
          </a:p>
          <a:p>
            <a:r>
              <a:rPr lang="en-US" altLang="it-IT"/>
              <a:t>Infectious complications in advanced disease are in part a consequence of the hypogammaglobulinemia and the inability to mount a humoral defense against bacterial or viral agents. Herpes zoster represents a frequent viral infection in these patients, but infections with </a:t>
            </a:r>
            <a:r>
              <a:rPr lang="en-US" altLang="it-IT" i="1"/>
              <a:t>Pneumocystis carinii</a:t>
            </a:r>
            <a:r>
              <a:rPr lang="en-US" altLang="it-IT"/>
              <a:t> and </a:t>
            </a:r>
            <a:r>
              <a:rPr lang="en-US" altLang="it-IT" i="1"/>
              <a:t>Candida albicans</a:t>
            </a:r>
            <a:r>
              <a:rPr lang="en-US" altLang="it-IT"/>
              <a:t> may also occur. The early recognition of infections and the institution of appropriate therapy are critical to the long-term survival of these patients. A randomized study of intravenous immunoglobulin (400 mg/kg every 3 weeks for 1 year) in patients with CLL and hypogammaglobulinemia produced significantly fewer bacterial infections and a significant delay in onset of first infection during the study period.[</a:t>
            </a:r>
            <a:r>
              <a:rPr lang="en-US" altLang="it-IT">
                <a:hlinkClick r:id="rId82"/>
              </a:rPr>
              <a:t>4</a:t>
            </a:r>
            <a:r>
              <a:rPr lang="en-US" altLang="it-IT"/>
              <a:t>] There was, however, no effect on survival. Routine chronic administration of intravenous immunoglobulin is expensive, and the long-term benefit (&gt;1 year) is unproven.[</a:t>
            </a:r>
            <a:r>
              <a:rPr lang="en-US" altLang="it-IT">
                <a:hlinkClick r:id="rId83"/>
              </a:rPr>
              <a:t>5</a:t>
            </a:r>
            <a:r>
              <a:rPr lang="en-US" altLang="it-IT"/>
              <a:t>,</a:t>
            </a:r>
            <a:r>
              <a:rPr lang="en-US" altLang="it-IT">
                <a:hlinkClick r:id="rId84"/>
              </a:rPr>
              <a:t>6</a:t>
            </a:r>
            <a:r>
              <a:rPr lang="en-US" altLang="it-IT"/>
              <a:t>] </a:t>
            </a:r>
          </a:p>
          <a:p>
            <a:r>
              <a:rPr lang="en-US" altLang="it-IT"/>
              <a:t>Second malignancies and treatment-induced acute leukemias may also occur in a small percentage of patients.[</a:t>
            </a:r>
            <a:r>
              <a:rPr lang="en-US" altLang="it-IT">
                <a:hlinkClick r:id="rId85"/>
              </a:rPr>
              <a:t>7</a:t>
            </a:r>
            <a:r>
              <a:rPr lang="en-US" altLang="it-IT"/>
              <a:t>] Transformation of CLL to diffuse large cell lymphoma (Richter syndrome) carries a poor prognosis with a median survival of less than 1 year, though 20% of the patients may live more than 5 years after aggressive combination chemotherapy.[</a:t>
            </a:r>
            <a:r>
              <a:rPr lang="en-US" altLang="it-IT">
                <a:hlinkClick r:id="rId86"/>
              </a:rPr>
              <a:t>8</a:t>
            </a:r>
            <a:r>
              <a:rPr lang="en-US" altLang="it-IT"/>
              <a:t>] (Refer to the PDQ summary on </a:t>
            </a:r>
            <a:r>
              <a:rPr lang="en-US" altLang="it-IT">
                <a:hlinkClick r:id="rId87"/>
              </a:rPr>
              <a:t>Adult Non-Hodgkin Lymphoma Treatment</a:t>
            </a:r>
            <a:r>
              <a:rPr lang="en-US" altLang="it-IT"/>
              <a:t> for more information.) </a:t>
            </a:r>
          </a:p>
          <a:p>
            <a:r>
              <a:rPr lang="en-US" altLang="it-IT"/>
              <a:t>Autoimmune hemolytic anemia and/or thrombocytopenia can occur in patients with any stage of CLL.[</a:t>
            </a:r>
            <a:r>
              <a:rPr lang="en-US" altLang="it-IT">
                <a:hlinkClick r:id="rId88"/>
              </a:rPr>
              <a:t>9</a:t>
            </a:r>
            <a:r>
              <a:rPr lang="en-US" altLang="it-IT"/>
              <a:t>] Initial therapy involves corticosteroids with or without alkylating agents (fludarabine can worsen the hemolytic anemia). It is frequently advisable to control the autoimmune destruction with corticosteroids, if possible, prior to administering marrow-suppressive chemotherapy because such patients may be difficult to transfuse successfully with either red blood cells or platelets. Alternate therapies include high-dose immune globulin, rituximab, cyclosporine, azathioprine, splenectomy, and low-dose radiation therapy to the spleen.[</a:t>
            </a:r>
            <a:r>
              <a:rPr lang="en-US" altLang="it-IT">
                <a:hlinkClick r:id="rId89"/>
              </a:rPr>
              <a:t>10</a:t>
            </a:r>
            <a:r>
              <a:rPr lang="en-US" altLang="it-IT"/>
              <a:t>,</a:t>
            </a:r>
            <a:r>
              <a:rPr lang="en-US" altLang="it-IT">
                <a:hlinkClick r:id="rId90"/>
              </a:rPr>
              <a:t>11</a:t>
            </a:r>
            <a:r>
              <a:rPr lang="en-US" altLang="it-IT"/>
              <a:t>] Tumor lysis syndrome is an uncommon complication (presenting in 1 out of 300 patients) of chemotherapy for patients with bulky disease.[</a:t>
            </a:r>
            <a:r>
              <a:rPr lang="en-US" altLang="it-IT">
                <a:hlinkClick r:id="rId91"/>
              </a:rPr>
              <a:t>12</a:t>
            </a:r>
            <a:r>
              <a:rPr lang="en-US" altLang="it-IT"/>
              <a:t>] </a:t>
            </a:r>
          </a:p>
          <a:p>
            <a:r>
              <a:rPr lang="en-US" altLang="it-IT"/>
              <a:t>About 1% of morphologic CLL cases express T-cell markers (CD4 and CD7) and have clonal rearrangements of their T-cell receptor genes. These patients have a higher frequency of skin lesions, more variable lymphocyte shape, and shorter median survival (13 months) with minimal responses to chemotherapy.[</a:t>
            </a:r>
            <a:r>
              <a:rPr lang="en-US" altLang="it-IT">
                <a:hlinkClick r:id="rId92"/>
              </a:rPr>
              <a:t>13</a:t>
            </a:r>
            <a:r>
              <a:rPr lang="en-US" altLang="it-IT"/>
              <a:t>] </a:t>
            </a:r>
          </a:p>
          <a:p>
            <a:r>
              <a:rPr lang="en-US" altLang="it-IT"/>
              <a:t>Computed tomographic (CT) scans have a very limited role in following patients after completion of treatment; the decision to treat for relapse was determined by CT scan or ultrasound in only 2 of 176 patients in three prospective trials for the German CLL Study Group.[</a:t>
            </a:r>
            <a:r>
              <a:rPr lang="en-US" altLang="it-IT">
                <a:hlinkClick r:id="rId93"/>
              </a:rPr>
              <a:t>14</a:t>
            </a:r>
            <a:r>
              <a:rPr lang="en-US" altLang="it-IT"/>
              <a:t>]</a:t>
            </a:r>
          </a:p>
          <a:p>
            <a:endParaRPr lang="en-US" altLang="it-IT" b="1"/>
          </a:p>
          <a:p>
            <a:r>
              <a:rPr lang="en-US" altLang="it-IT" b="1"/>
              <a:t>Stage 0 CLL</a:t>
            </a:r>
          </a:p>
          <a:p>
            <a:r>
              <a:rPr lang="en-US" altLang="it-IT"/>
              <a:t>Because of the indolent nature of stage 0 chronic lymphocytic leukemia (CLL), treatment is not indicated.[</a:t>
            </a:r>
            <a:r>
              <a:rPr lang="en-US" altLang="it-IT">
                <a:hlinkClick r:id="rId94"/>
              </a:rPr>
              <a:t>1</a:t>
            </a:r>
            <a:r>
              <a:rPr lang="en-US" altLang="it-IT"/>
              <a:t>] The French Cooperative Group on CLL randomly assigned 1,535 patients with previously untreated stage A disease to receive either chlorambucil or no immediate treatment and found no survival advantage for immediate treatment with chlorambucil.[</a:t>
            </a:r>
            <a:r>
              <a:rPr lang="en-US" altLang="it-IT">
                <a:hlinkClick r:id="rId95"/>
              </a:rPr>
              <a:t>2</a:t>
            </a:r>
            <a:r>
              <a:rPr lang="en-US" altLang="it-IT"/>
              <a:t>][</a:t>
            </a:r>
            <a:r>
              <a:rPr lang="en-US" altLang="it-IT">
                <a:hlinkClick r:id="rId81"/>
              </a:rPr>
              <a:t>Level of evidence: 1iiA</a:t>
            </a:r>
            <a:r>
              <a:rPr lang="en-US" altLang="it-IT"/>
              <a:t>] A meta-analysis of six trials of immediate versus deferred therapy with chlorambucil (including the aforementioned trial by the French Cooperative Group) showed no difference in overall survival at 10 years.[</a:t>
            </a:r>
            <a:r>
              <a:rPr lang="en-US" altLang="it-IT">
                <a:hlinkClick r:id="rId96"/>
              </a:rPr>
              <a:t>3</a:t>
            </a:r>
            <a:r>
              <a:rPr lang="en-US" altLang="it-IT"/>
              <a:t>][</a:t>
            </a:r>
            <a:r>
              <a:rPr lang="en-US" altLang="it-IT">
                <a:hlinkClick r:id="rId81"/>
              </a:rPr>
              <a:t>Level of evidence: 1iiA</a:t>
            </a:r>
            <a:r>
              <a:rPr lang="en-US" altLang="it-IT"/>
              <a:t>] Whether immediate therapy with the nucleoside analogs or other newer strategies will be superior to a watchful waiting approach is uncertain. </a:t>
            </a:r>
          </a:p>
          <a:p>
            <a:r>
              <a:rPr lang="en-US" altLang="it-IT" b="1"/>
              <a:t>Current Clinical Trials</a:t>
            </a:r>
          </a:p>
          <a:p>
            <a:r>
              <a:rPr lang="en-US" altLang="it-IT"/>
              <a:t>Check the list of NCI-supported cancer clinical trials that are now accepting patients with </a:t>
            </a:r>
            <a:r>
              <a:rPr lang="en-US" altLang="it-IT">
                <a:hlinkClick r:id="rId97" tooltip="http://www.cancer.gov/search/ClinicalTrialsLink.aspx?Diagnosis=37766&amp;tt=1&amp;format=2"/>
              </a:rPr>
              <a:t>stage 0 chronic lymphocytic leukemia</a:t>
            </a:r>
            <a:r>
              <a:rPr lang="en-US" altLang="it-IT"/>
              <a:t>. The list of clinical trials can be further narrowed by location, drug, intervention, and other criteria.</a:t>
            </a:r>
          </a:p>
          <a:p>
            <a:r>
              <a:rPr lang="en-US" altLang="it-IT"/>
              <a:t>General information about clinical trials is also available from the </a:t>
            </a:r>
            <a:r>
              <a:rPr lang="en-US" altLang="it-IT">
                <a:hlinkClick r:id="rId98" tooltip="http://www.cancer.gov/about-cancer/treatment/clinical-trials"/>
              </a:rPr>
              <a:t>NCI website</a:t>
            </a:r>
            <a:r>
              <a:rPr lang="en-US" altLang="it-IT"/>
              <a:t>.</a:t>
            </a:r>
          </a:p>
          <a:p>
            <a:r>
              <a:rPr lang="en-US" altLang="it-IT" b="1"/>
              <a:t>References</a:t>
            </a:r>
          </a:p>
          <a:p>
            <a:r>
              <a:rPr lang="en-US" altLang="it-IT"/>
              <a:t>Casper JT: Prognostic features of early chronic lymphocytic leukaemia. International Workshop on CLL. Lancet 2 (8669): 968-9, 1989.</a:t>
            </a:r>
          </a:p>
          <a:p>
            <a:r>
              <a:rPr lang="en-US" altLang="it-IT"/>
              <a:t>Dighiero G, Maloum K, Desablens B, et al.: Chlorambucil in indolent chronic lymphocytic leukemia. French Cooperative Group on Chronic Lymphocytic Leukemia. N Engl J Med 338 (21): 1506-14, 1998. </a:t>
            </a:r>
            <a:r>
              <a:rPr lang="en-US" altLang="it-IT">
                <a:hlinkClick r:id="rId99" tooltip="http://www.ncbi.nlm.nih.gov/entrez/query.fcgi?cmd=Retrieve&amp;db=PubMed&amp;list_uids=9593789&amp;dopt=Abstract"/>
              </a:rPr>
              <a:t>[PUBMED Abstract]</a:t>
            </a:r>
            <a:endParaRPr lang="en-US" altLang="it-IT"/>
          </a:p>
          <a:p>
            <a:r>
              <a:rPr lang="en-US" altLang="it-IT"/>
              <a:t>Chemotherapeutic options in chronic lymphocytic leukemia: a meta-analysis of the randomized trials. CLL Trialists' Collaborative Group. J Natl Cancer Inst 91 (10): 861-8, 1999. </a:t>
            </a:r>
            <a:r>
              <a:rPr lang="en-US" altLang="it-IT">
                <a:hlinkClick r:id="rId100" tooltip="http://www.ncbi.nlm.nih.gov/entrez/query.fcgi?cmd=Retrieve&amp;db=PubMed&amp;list_uids=10340906&amp;dopt=Abstract"/>
              </a:rPr>
              <a:t>[PUBMED Abstract]</a:t>
            </a:r>
            <a:endParaRPr lang="en-US" altLang="it-IT"/>
          </a:p>
          <a:p>
            <a:r>
              <a:rPr lang="en-US" altLang="it-IT" b="1"/>
              <a:t>Stage I, II, III, and IV CLL</a:t>
            </a:r>
          </a:p>
          <a:p>
            <a:r>
              <a:rPr lang="en-US" altLang="it-IT"/>
              <a:t>Several decades of large, randomized, prospective trials of previously untreated patients have demonstrated statistically significant improvements in response rates, event-free survival (EFS), and progression-free survival (PFS) with comparison of combinations of drugs versus single-agent alkylators,[</a:t>
            </a:r>
            <a:r>
              <a:rPr lang="en-US" altLang="it-IT">
                <a:hlinkClick r:id="rId101"/>
              </a:rPr>
              <a:t>1</a:t>
            </a:r>
            <a:r>
              <a:rPr lang="en-US" altLang="it-IT"/>
              <a:t>,</a:t>
            </a:r>
            <a:r>
              <a:rPr lang="en-US" altLang="it-IT">
                <a:hlinkClick r:id="rId102"/>
              </a:rPr>
              <a:t>2</a:t>
            </a:r>
            <a:r>
              <a:rPr lang="en-US" altLang="it-IT"/>
              <a:t>] but only three trials have shown statistically significant improvement in overall survival (OS).[</a:t>
            </a:r>
            <a:r>
              <a:rPr lang="en-US" altLang="it-IT">
                <a:hlinkClick r:id="rId103"/>
              </a:rPr>
              <a:t>3</a:t>
            </a:r>
            <a:r>
              <a:rPr lang="en-US" altLang="it-IT"/>
              <a:t>-</a:t>
            </a:r>
            <a:r>
              <a:rPr lang="en-US" altLang="it-IT">
                <a:hlinkClick r:id="rId104"/>
              </a:rPr>
              <a:t>5</a:t>
            </a:r>
            <a:r>
              <a:rPr lang="en-US" altLang="it-IT"/>
              <a:t>]</a:t>
            </a:r>
          </a:p>
          <a:p>
            <a:r>
              <a:rPr lang="en-US" altLang="it-IT" b="1"/>
              <a:t>Randomized Trials with Improved OS</a:t>
            </a:r>
          </a:p>
          <a:p>
            <a:r>
              <a:rPr lang="en-US" altLang="it-IT"/>
              <a:t>The first trial, a comparison of chlorambucil versus fludarabine for untreated chronic lymphocytic leukemia (CLL), after 15 years of median follow-up, showed improved median OS for patients on the fludarabine regimen at 63 months versus 59 months (</a:t>
            </a:r>
            <a:r>
              <a:rPr lang="en-US" altLang="it-IT" i="1"/>
              <a:t>P </a:t>
            </a:r>
            <a:r>
              <a:rPr lang="en-US" altLang="it-IT"/>
              <a:t>= .04), and an improved percentage of patients were alive at 8 years (31% vs. 19%, </a:t>
            </a:r>
            <a:r>
              <a:rPr lang="en-US" altLang="it-IT" i="1"/>
              <a:t>P </a:t>
            </a:r>
            <a:r>
              <a:rPr lang="en-US" altLang="it-IT"/>
              <a:t>= .04).[</a:t>
            </a:r>
            <a:r>
              <a:rPr lang="en-US" altLang="it-IT">
                <a:hlinkClick r:id="rId103"/>
              </a:rPr>
              <a:t>3</a:t>
            </a:r>
            <a:r>
              <a:rPr lang="en-US" altLang="it-IT"/>
              <a:t>,</a:t>
            </a:r>
            <a:r>
              <a:rPr lang="en-US" altLang="it-IT">
                <a:hlinkClick r:id="rId105"/>
              </a:rPr>
              <a:t>6</a:t>
            </a:r>
            <a:r>
              <a:rPr lang="en-US" altLang="it-IT"/>
              <a:t>][</a:t>
            </a:r>
            <a:r>
              <a:rPr lang="en-US" altLang="it-IT">
                <a:hlinkClick r:id="rId81"/>
              </a:rPr>
              <a:t>Level of evidence: 1iiA</a:t>
            </a:r>
            <a:r>
              <a:rPr lang="en-US" altLang="it-IT"/>
              <a:t>] </a:t>
            </a:r>
          </a:p>
          <a:p>
            <a:r>
              <a:rPr lang="en-US" altLang="it-IT"/>
              <a:t>The second trial, which had 817 untreated patients, compared FCR (fludarabine + cyclophosphamide + rituximab) versus FC (fludarabine + cyclophosphamide) with a median follow-up of 38 months and showed improved OS at 3 years for the rituximab combination (i.e., 87% vs. 83%, </a:t>
            </a:r>
            <a:r>
              <a:rPr lang="en-US" altLang="it-IT" i="1"/>
              <a:t>P</a:t>
            </a:r>
            <a:r>
              <a:rPr lang="en-US" altLang="it-IT"/>
              <a:t> = .01.[</a:t>
            </a:r>
            <a:r>
              <a:rPr lang="en-US" altLang="it-IT">
                <a:hlinkClick r:id="rId106"/>
              </a:rPr>
              <a:t>4</a:t>
            </a:r>
            <a:r>
              <a:rPr lang="en-US" altLang="it-IT"/>
              <a:t>][</a:t>
            </a:r>
            <a:r>
              <a:rPr lang="en-US" altLang="it-IT">
                <a:hlinkClick r:id="rId81"/>
              </a:rPr>
              <a:t>Level of evidence: 1iiA</a:t>
            </a:r>
            <a:r>
              <a:rPr lang="en-US" altLang="it-IT"/>
              <a:t>] Yet neither fludarabine nor FCR has been compared in a randomized study against watchful waiting in asymptomatic or minimally affected patients.</a:t>
            </a:r>
          </a:p>
          <a:p>
            <a:r>
              <a:rPr lang="en-US" altLang="it-IT"/>
              <a:t>A prospective randomized trial of 391 patients with relapsed or refractory CLL and small lymphocytic lymphoma (SLL) compared ibrutinib with ofatumumab. With a median follow-up of 9.4 months, the 12-month OS favored ibrutinib (90% to 81%, HR, 0.43; </a:t>
            </a:r>
            <a:r>
              <a:rPr lang="en-US" altLang="it-IT" i="1"/>
              <a:t>P</a:t>
            </a:r>
            <a:r>
              <a:rPr lang="en-US" altLang="it-IT"/>
              <a:t> = .005).[</a:t>
            </a:r>
            <a:r>
              <a:rPr lang="en-US" altLang="it-IT">
                <a:hlinkClick r:id="rId104"/>
              </a:rPr>
              <a:t>5</a:t>
            </a:r>
            <a:r>
              <a:rPr lang="en-US" altLang="it-IT"/>
              <a:t>][</a:t>
            </a:r>
            <a:r>
              <a:rPr lang="en-US" altLang="it-IT">
                <a:hlinkClick r:id="rId81"/>
              </a:rPr>
              <a:t>Level of evidence: 1iiA</a:t>
            </a:r>
            <a:r>
              <a:rPr lang="en-US" altLang="it-IT"/>
              <a:t>]</a:t>
            </a:r>
          </a:p>
          <a:p>
            <a:r>
              <a:rPr lang="en-US" altLang="it-IT" b="1"/>
              <a:t>Clearance of Minimal Residual Disease</a:t>
            </a:r>
          </a:p>
          <a:p>
            <a:r>
              <a:rPr lang="en-US" altLang="it-IT"/>
              <a:t>The improvements in response rates from more intensive regimens have maximized the clearance of minimal residual disease (MRD). In one prospective trial of 493 patients, clearance of MRD was an independent predictor of OS by multivariate analysis.[</a:t>
            </a:r>
            <a:r>
              <a:rPr lang="en-US" altLang="it-IT">
                <a:hlinkClick r:id="rId107"/>
              </a:rPr>
              <a:t>7</a:t>
            </a:r>
            <a:r>
              <a:rPr lang="en-US" altLang="it-IT"/>
              <a:t>] The surrogate endpoint of clearance of residual disease, while prognostic,[</a:t>
            </a:r>
            <a:r>
              <a:rPr lang="en-US" altLang="it-IT">
                <a:hlinkClick r:id="rId107"/>
              </a:rPr>
              <a:t>7</a:t>
            </a:r>
            <a:r>
              <a:rPr lang="en-US" altLang="it-IT"/>
              <a:t>,</a:t>
            </a:r>
            <a:r>
              <a:rPr lang="en-US" altLang="it-IT">
                <a:hlinkClick r:id="rId108"/>
              </a:rPr>
              <a:t>8</a:t>
            </a:r>
            <a:r>
              <a:rPr lang="en-US" altLang="it-IT"/>
              <a:t>] did not show improved survival in a randomized prospective trial. The necessary study would include patients who fail to completely clear the marrow with induction therapy and randomly assign them to further alternative treatment versus the same treatment later at relapse, looking at OS as the primary endpoint.[</a:t>
            </a:r>
            <a:r>
              <a:rPr lang="en-US" altLang="it-IT">
                <a:hlinkClick r:id="rId101"/>
              </a:rPr>
              <a:t>1</a:t>
            </a:r>
            <a:r>
              <a:rPr lang="en-US" altLang="it-IT"/>
              <a:t>,</a:t>
            </a:r>
            <a:r>
              <a:rPr lang="en-US" altLang="it-IT">
                <a:hlinkClick r:id="rId102"/>
              </a:rPr>
              <a:t>2</a:t>
            </a:r>
            <a:r>
              <a:rPr lang="en-US" altLang="it-IT"/>
              <a:t>]</a:t>
            </a:r>
          </a:p>
          <a:p>
            <a:r>
              <a:rPr lang="en-US" altLang="it-IT" b="1"/>
              <a:t>Choice of Treatment Options</a:t>
            </a:r>
          </a:p>
          <a:p>
            <a:r>
              <a:rPr lang="en-US" altLang="it-IT"/>
              <a:t>The sequencing of the following treatment options cannot be determined from the current set of completed clinical trials. When patients become symptomatic or require treatment, FCR is the most frequently chosen option outside of a clinical trial, mostly on the basis of the previously described prospective study.[</a:t>
            </a:r>
            <a:r>
              <a:rPr lang="en-US" altLang="it-IT">
                <a:hlinkClick r:id="rId106"/>
              </a:rPr>
              <a:t>4</a:t>
            </a:r>
            <a:r>
              <a:rPr lang="en-US" altLang="it-IT"/>
              <a:t>]</a:t>
            </a:r>
          </a:p>
          <a:p>
            <a:r>
              <a:rPr lang="en-US" altLang="it-IT"/>
              <a:t>In the absence of randomized prospective trials that might provide information about the best choice of initial therapy and subsequent choice of therapy at first relapse, several philosophical strategies have evolved in different clinical centers. In the absence of a clinical trial, which usually takes precedence, most clinicians agree that therapy should begin when patients develop profound cytopenias, which are consistently indicative of advanced-stage disease; or when they become symptomatic enough that quality of life is substantially impacted, such as with enlarging bulky lymphadenopathy or debilitating symptoms.</a:t>
            </a:r>
          </a:p>
          <a:p>
            <a:r>
              <a:rPr lang="en-US" altLang="it-IT" b="1"/>
              <a:t>Maximal cytoreduction.</a:t>
            </a:r>
            <a:r>
              <a:rPr lang="en-US" altLang="it-IT"/>
              <a:t> This strategy involves using a combination regimen that will probably achieve a durable complete remission. On the basis of previously described randomized clinical trial, FCR is a popular choice for induction therapy.[</a:t>
            </a:r>
            <a:r>
              <a:rPr lang="en-US" altLang="it-IT">
                <a:hlinkClick r:id="rId106"/>
              </a:rPr>
              <a:t>4</a:t>
            </a:r>
            <a:r>
              <a:rPr lang="en-US" altLang="it-IT"/>
              <a:t>] The combination of BR (bendamustine + rituximab) is another regimen used for this strategy.[</a:t>
            </a:r>
            <a:r>
              <a:rPr lang="en-US" altLang="it-IT">
                <a:hlinkClick r:id="rId109"/>
              </a:rPr>
              <a:t>9</a:t>
            </a:r>
            <a:r>
              <a:rPr lang="en-US" altLang="it-IT"/>
              <a:t>,</a:t>
            </a:r>
            <a:r>
              <a:rPr lang="en-US" altLang="it-IT">
                <a:hlinkClick r:id="rId110"/>
              </a:rPr>
              <a:t>10</a:t>
            </a:r>
            <a:r>
              <a:rPr lang="en-US" altLang="it-IT"/>
              <a:t>] Other combinations include R-CHOP (rituximab + cyclophosphamide + doxorubicin + vincristine plus prednisone) and R-CVP (eliminating doxorubicin from R-CHOP). The advantage of this approach is to achieve the longest-duration first remission; B-cell receptor inhibitors or other options are applicable at relapse. </a:t>
            </a:r>
          </a:p>
          <a:p>
            <a:r>
              <a:rPr lang="en-US" altLang="it-IT" b="1"/>
              <a:t>Avoidance of alkylators and purine analogues.</a:t>
            </a:r>
            <a:r>
              <a:rPr lang="en-US" altLang="it-IT"/>
              <a:t> The goal of this strategy is to minimize the possibility that subclones with deleterious mutations, which are subsequently resistant to further therapy, will emerge. This strategy also avoids prolonged cytopenias and the recurrent, long-lasting, sometimes fatal, infections seen after therapy with these agents. Initial therapy with a monoclonal antibody, such as rituximab (in high doses or more frequent scheduling) with or without maintenance rituximab, is consistent with this strategy. The subsequent use of a B-cell receptor inhibitor, such as ibrutinib or idelalisib at relapse, is consistent with this approach.[</a:t>
            </a:r>
            <a:r>
              <a:rPr lang="en-US" altLang="it-IT">
                <a:hlinkClick r:id="rId111"/>
              </a:rPr>
              <a:t>11</a:t>
            </a:r>
            <a:r>
              <a:rPr lang="en-US" altLang="it-IT"/>
              <a:t>,</a:t>
            </a:r>
            <a:r>
              <a:rPr lang="en-US" altLang="it-IT">
                <a:hlinkClick r:id="rId112"/>
              </a:rPr>
              <a:t>12</a:t>
            </a:r>
            <a:r>
              <a:rPr lang="en-US" altLang="it-IT"/>
              <a:t>] The long-term benefits of this approach are theoretical and not yet confirmed by trials with adequate follow-up. Avoidance of alkylators or purine analogues might be particularly advantageous for younger patients, who must reduce the risk of toxicities for many future years. This strategy is also used to prevent the harmful side effects of alkylator or purine analogue-based therapy in patients of advanced age and with significant comorbidities.</a:t>
            </a:r>
          </a:p>
          <a:p>
            <a:r>
              <a:rPr lang="en-US" altLang="it-IT" b="1"/>
              <a:t>Risk-adapted therapy.</a:t>
            </a:r>
            <a:r>
              <a:rPr lang="en-US" altLang="it-IT"/>
              <a:t> Some clinicians use prognostic factors, such as the mutational immunoglobulin variable region heavy chain (IgVH), 17p-, or 11Q-status, to help inform the choice of therapy. Patients with a better prognosis might receive more gentle therapy with fewer short-term and long-term side effects. This approach might also be applicable for older patients with multiple comorbidities. Patients with a worse prognosis might receive combination regimens that are used for maximal cytoreduction.</a:t>
            </a:r>
          </a:p>
          <a:p>
            <a:r>
              <a:rPr lang="en-US" altLang="it-IT" b="1"/>
              <a:t>Treatment options:</a:t>
            </a:r>
            <a:r>
              <a:rPr lang="en-US" altLang="it-IT"/>
              <a:t> </a:t>
            </a:r>
          </a:p>
          <a:p>
            <a:r>
              <a:rPr lang="en-US" altLang="it-IT"/>
              <a:t>Standard options are roughly ordered by level of toxic effects, starting with the least toxic options. More recently discovered options are mentioned at the end of the list below. The standard and the more recently discovered options include the following:</a:t>
            </a:r>
          </a:p>
          <a:p>
            <a:r>
              <a:rPr lang="en-US" altLang="it-IT" b="1"/>
              <a:t>Observation.</a:t>
            </a:r>
            <a:r>
              <a:rPr lang="en-US" altLang="it-IT"/>
              <a:t>[</a:t>
            </a:r>
            <a:r>
              <a:rPr lang="en-US" altLang="it-IT">
                <a:hlinkClick r:id="rId113"/>
              </a:rPr>
              <a:t>13</a:t>
            </a:r>
            <a:r>
              <a:rPr lang="en-US" altLang="it-IT"/>
              <a:t>] Outside of the context of a clinical trial, treatment for asymptomatic or minimally affected patients with chronic lymphocytic leukemia (CLL) is observation. No data exist as yet to suggest any harm with a delay in therapy until the patient becomes symptomatic or develops serious cytopenias despite growth factor support. Because the rate of progression may vary from patient to patient, with long periods of stability and sometimes spontaneous regressions, frequent and careful observation is required to monitor the clinical course. One nomogram to predict time-to-first treatment relies on the number of lymph node sites, size of cervical lymph nodes, lactate-dehydrogenase level, the (IgVH) mutational status, and the presence of 11Q or 17p deletion established by fluorescence </a:t>
            </a:r>
            <a:r>
              <a:rPr lang="en-US" altLang="it-IT" i="1"/>
              <a:t>in situ</a:t>
            </a:r>
            <a:r>
              <a:rPr lang="en-US" altLang="it-IT"/>
              <a:t> hybridization (FISH) analysis.[</a:t>
            </a:r>
            <a:r>
              <a:rPr lang="en-US" altLang="it-IT">
                <a:hlinkClick r:id="rId114"/>
              </a:rPr>
              <a:t>14</a:t>
            </a:r>
            <a:r>
              <a:rPr lang="en-US" altLang="it-IT"/>
              <a:t>]</a:t>
            </a:r>
          </a:p>
          <a:p>
            <a:r>
              <a:rPr lang="en-US" altLang="it-IT" b="1"/>
              <a:t>Rituximab.</a:t>
            </a:r>
            <a:r>
              <a:rPr lang="en-US" altLang="it-IT"/>
              <a:t> Rituximab is a murine anti-CD20 monoclonal antibody.[</a:t>
            </a:r>
            <a:r>
              <a:rPr lang="en-US" altLang="it-IT">
                <a:hlinkClick r:id="rId115"/>
              </a:rPr>
              <a:t>15</a:t>
            </a:r>
            <a:r>
              <a:rPr lang="en-US" altLang="it-IT"/>
              <a:t>-</a:t>
            </a:r>
            <a:r>
              <a:rPr lang="en-US" altLang="it-IT">
                <a:hlinkClick r:id="rId116"/>
              </a:rPr>
              <a:t>19</a:t>
            </a:r>
            <a:r>
              <a:rPr lang="en-US" altLang="it-IT"/>
              <a:t>] When used alone, higher doses of rituximab or increased frequency or duration of therapy is required for comparable responses to those seen for other indolent lymphomas.</a:t>
            </a:r>
          </a:p>
          <a:p>
            <a:r>
              <a:rPr lang="en-US" altLang="it-IT" b="1"/>
              <a:t>Ofatumomab.</a:t>
            </a:r>
            <a:r>
              <a:rPr lang="en-US" altLang="it-IT"/>
              <a:t> Ofatumomab is a human anti-CD20 monoclonal antibody.[</a:t>
            </a:r>
            <a:r>
              <a:rPr lang="en-US" altLang="it-IT">
                <a:hlinkClick r:id="rId117"/>
              </a:rPr>
              <a:t>20</a:t>
            </a:r>
            <a:r>
              <a:rPr lang="en-US" altLang="it-IT"/>
              <a:t>] A trial of 138 patients, who were previously treated with fludarabine and alemtuzumab, showed overall response rates around 50% in patients refractory to fludarabine and with previous exposure to rituximab.[</a:t>
            </a:r>
            <a:r>
              <a:rPr lang="en-US" altLang="it-IT">
                <a:hlinkClick r:id="rId117"/>
              </a:rPr>
              <a:t>20</a:t>
            </a:r>
            <a:r>
              <a:rPr lang="en-US" altLang="it-IT"/>
              <a:t>,</a:t>
            </a:r>
            <a:r>
              <a:rPr lang="en-US" altLang="it-IT">
                <a:hlinkClick r:id="rId118"/>
              </a:rPr>
              <a:t>21</a:t>
            </a:r>
            <a:r>
              <a:rPr lang="en-US" altLang="it-IT"/>
              <a:t>][</a:t>
            </a:r>
            <a:r>
              <a:rPr lang="en-US" altLang="it-IT">
                <a:hlinkClick r:id="rId44"/>
              </a:rPr>
              <a:t>Level of evidence: 3iiiDiv</a:t>
            </a:r>
            <a:r>
              <a:rPr lang="en-US" altLang="it-IT"/>
              <a:t>]</a:t>
            </a:r>
          </a:p>
          <a:p>
            <a:r>
              <a:rPr lang="en-US" altLang="it-IT" b="1"/>
              <a:t>Obinutuzumab.</a:t>
            </a:r>
            <a:r>
              <a:rPr lang="en-US" altLang="it-IT"/>
              <a:t> Obinutuzumab is a human </a:t>
            </a:r>
            <a:r>
              <a:rPr lang="en-US" altLang="it-IT" b="1"/>
              <a:t>anti-CD20</a:t>
            </a:r>
            <a:r>
              <a:rPr lang="en-US" altLang="it-IT"/>
              <a:t> monoclonal antibody. In a randomized prospective trial (</a:t>
            </a:r>
            <a:r>
              <a:rPr lang="en-US" altLang="it-IT">
                <a:hlinkClick r:id="rId119"/>
              </a:rPr>
              <a:t>NCT01010061)</a:t>
            </a:r>
            <a:r>
              <a:rPr lang="en-US" altLang="it-IT"/>
              <a:t>, 781 previously untreated patients with coexisting medical problems were randomly assigned to chlorambucil and obinutuzumab versus chlorambucil and rituximab versus chlorambucil alone.[</a:t>
            </a:r>
            <a:r>
              <a:rPr lang="en-US" altLang="it-IT">
                <a:hlinkClick r:id="rId120"/>
              </a:rPr>
              <a:t>22</a:t>
            </a:r>
            <a:r>
              <a:rPr lang="en-US" altLang="it-IT"/>
              <a:t>] The median PFS was best for the obinutuzumab arm (26.7 months) versus the rituximab arm (16.3 months) versus chlorambucil alone (11.1 months ) (hazard ratio [HR], 0.18; 95% confidence interval [CI], 0.13–0.24; </a:t>
            </a:r>
            <a:r>
              <a:rPr lang="en-US" altLang="it-IT" i="1"/>
              <a:t>P</a:t>
            </a:r>
            <a:r>
              <a:rPr lang="en-US" altLang="it-IT"/>
              <a:t> &lt; .001) for obinutuzumab and chlorambucil versus chlorambucil alone; for rituximab and chlorambucil versus chlorambucil alone [HR, 0.44; 95% CI, 0.34–0.57; </a:t>
            </a:r>
            <a:r>
              <a:rPr lang="en-US" altLang="it-IT" i="1"/>
              <a:t>P</a:t>
            </a:r>
            <a:r>
              <a:rPr lang="en-US" altLang="it-IT"/>
              <a:t> &lt; .001]. The 2-year OS was significantly improved for the obinutuzumab arm (91%) versus chlorambucil alone (80%) (HR, 0.41; 95% CI, 0.23–0.74, </a:t>
            </a:r>
            <a:r>
              <a:rPr lang="en-US" altLang="it-IT" i="1"/>
              <a:t>P</a:t>
            </a:r>
            <a:r>
              <a:rPr lang="en-US" altLang="it-IT"/>
              <a:t> = .002). Patients who received obinutuzumab did not have improved survival compared with those who received rituximab alone.[</a:t>
            </a:r>
            <a:r>
              <a:rPr lang="en-US" altLang="it-IT">
                <a:hlinkClick r:id="rId120"/>
              </a:rPr>
              <a:t>22</a:t>
            </a:r>
            <a:r>
              <a:rPr lang="en-US" altLang="it-IT"/>
              <a:t>][</a:t>
            </a:r>
            <a:r>
              <a:rPr lang="en-US" altLang="it-IT">
                <a:hlinkClick r:id="rId81"/>
              </a:rPr>
              <a:t>Level of evidence: 1iiA</a:t>
            </a:r>
            <a:r>
              <a:rPr lang="en-US" altLang="it-IT"/>
              <a:t>] </a:t>
            </a:r>
          </a:p>
          <a:p>
            <a:r>
              <a:rPr lang="en-US" altLang="it-IT" b="1"/>
              <a:t>Idelalisib.</a:t>
            </a:r>
            <a:r>
              <a:rPr lang="en-US" altLang="it-IT"/>
              <a:t> Idelalisib is an oral inhibitor of the delta isoform of the </a:t>
            </a:r>
            <a:r>
              <a:rPr lang="en-US" altLang="it-IT" b="1"/>
              <a:t>phosphatidylinositol 3-kinase</a:t>
            </a:r>
            <a:r>
              <a:rPr lang="en-US" altLang="it-IT"/>
              <a:t>, which is located in the B-cell receptor-signaling cascade. In a randomized, double-blind, prospective trial (</a:t>
            </a:r>
            <a:r>
              <a:rPr lang="en-US" altLang="it-IT">
                <a:hlinkClick r:id="rId121"/>
              </a:rPr>
              <a:t>NCT01539512</a:t>
            </a:r>
            <a:r>
              <a:rPr lang="en-US" altLang="it-IT"/>
              <a:t>), 220 patients treated mainly with fludarabine-based regimens and who had coexisting medical problems, such as renal dysfunction, received rituximab and idelalisib versus rituximab and placebo.[</a:t>
            </a:r>
            <a:r>
              <a:rPr lang="en-US" altLang="it-IT">
                <a:hlinkClick r:id="rId111"/>
              </a:rPr>
              <a:t>11</a:t>
            </a:r>
            <a:r>
              <a:rPr lang="en-US" altLang="it-IT"/>
              <a:t>] With a median follow-up of less than 1 year, the PFS rate at 24 weeks favored the rituximab and idelalisib arm (93%) versus the rituximab and placebo arm (46%) (HR, 0.15; 95% CI, 0.08–0.28; </a:t>
            </a:r>
            <a:r>
              <a:rPr lang="en-US" altLang="it-IT" i="1"/>
              <a:t>P</a:t>
            </a:r>
            <a:r>
              <a:rPr lang="en-US" altLang="it-IT"/>
              <a:t> &lt; .001), and the OS rate at 1 year was significantly better for the rituximab and idelalisib arm (92%) versus the rituximab and placebo arm (80%) (HR, 0.28; 95% CI, 0.09–0.86; </a:t>
            </a:r>
            <a:r>
              <a:rPr lang="en-US" altLang="it-IT" i="1"/>
              <a:t>P</a:t>
            </a:r>
            <a:r>
              <a:rPr lang="en-US" altLang="it-IT"/>
              <a:t> = .02).[</a:t>
            </a:r>
            <a:r>
              <a:rPr lang="en-US" altLang="it-IT">
                <a:hlinkClick r:id="rId111"/>
              </a:rPr>
              <a:t>11</a:t>
            </a:r>
            <a:r>
              <a:rPr lang="en-US" altLang="it-IT"/>
              <a:t>][</a:t>
            </a:r>
            <a:r>
              <a:rPr lang="en-US" altLang="it-IT">
                <a:hlinkClick r:id="rId122"/>
              </a:rPr>
              <a:t>Level of evidence: 1iA</a:t>
            </a:r>
            <a:r>
              <a:rPr lang="en-US" altLang="it-IT"/>
              <a:t>] A median PFS of 16 months was observed in a phase I trial of patients with heavily pretreated relapsed or refractory disease.[</a:t>
            </a:r>
            <a:r>
              <a:rPr lang="en-US" altLang="it-IT">
                <a:hlinkClick r:id="rId123"/>
              </a:rPr>
              <a:t>23</a:t>
            </a:r>
            <a:r>
              <a:rPr lang="en-US" altLang="it-IT"/>
              <a:t>]</a:t>
            </a:r>
          </a:p>
          <a:p>
            <a:r>
              <a:rPr lang="en-US" altLang="it-IT" b="1"/>
              <a:t>Ibrutinib.</a:t>
            </a:r>
            <a:r>
              <a:rPr lang="en-US" altLang="it-IT"/>
              <a:t> Ibrutinib is a selective irreversible inhibitor of </a:t>
            </a:r>
            <a:r>
              <a:rPr lang="en-US" altLang="it-IT" b="1"/>
              <a:t>Bruton tyrosine kinase</a:t>
            </a:r>
            <a:r>
              <a:rPr lang="en-US" altLang="it-IT"/>
              <a:t>, a signaling molecule located upstream in the B-cell receptor-signaling cascade. Trials of previously untreated patients and of patients with relapsed or refractory CLL showed durable responses to the oral agent in phase I and II studies.[</a:t>
            </a:r>
            <a:r>
              <a:rPr lang="en-US" altLang="it-IT">
                <a:hlinkClick r:id="rId124"/>
              </a:rPr>
              <a:t>24</a:t>
            </a:r>
            <a:r>
              <a:rPr lang="en-US" altLang="it-IT"/>
              <a:t>,</a:t>
            </a:r>
            <a:r>
              <a:rPr lang="en-US" altLang="it-IT">
                <a:hlinkClick r:id="rId125"/>
              </a:rPr>
              <a:t>25</a:t>
            </a:r>
            <a:r>
              <a:rPr lang="en-US" altLang="it-IT"/>
              <a:t>][</a:t>
            </a:r>
            <a:r>
              <a:rPr lang="en-US" altLang="it-IT">
                <a:hlinkClick r:id="rId126"/>
              </a:rPr>
              <a:t>Level of evidence: 3iiiDiii</a:t>
            </a:r>
            <a:r>
              <a:rPr lang="en-US" altLang="it-IT"/>
              <a:t>] A phase Ib–II trial (</a:t>
            </a:r>
            <a:r>
              <a:rPr lang="en-US" altLang="it-IT">
                <a:hlinkClick r:id="rId127"/>
              </a:rPr>
              <a:t>NCT01105247</a:t>
            </a:r>
            <a:r>
              <a:rPr lang="en-US" altLang="it-IT"/>
              <a:t>) of 85 patients with relapsed or refractory CLL showed a 26-month PFS rate of 75% and included patients with 17p- or unmutated IgVH FISH testing.[</a:t>
            </a:r>
            <a:r>
              <a:rPr lang="en-US" altLang="it-IT">
                <a:hlinkClick r:id="rId112"/>
              </a:rPr>
              <a:t>12</a:t>
            </a:r>
            <a:r>
              <a:rPr lang="en-US" altLang="it-IT"/>
              <a:t>][</a:t>
            </a:r>
            <a:r>
              <a:rPr lang="en-US" altLang="it-IT">
                <a:hlinkClick r:id="rId126"/>
              </a:rPr>
              <a:t>Level of evidence: 3iiiDiii</a:t>
            </a:r>
            <a:r>
              <a:rPr lang="en-US" altLang="it-IT"/>
              <a:t>] Patients who discontinued ibrutinib early because of disease progression or drug intolerance had very poor outcomes, which were mainly attributable to very poor preexisting prognostic factors.[</a:t>
            </a:r>
            <a:r>
              <a:rPr lang="en-US" altLang="it-IT">
                <a:hlinkClick r:id="rId128"/>
              </a:rPr>
              <a:t>26</a:t>
            </a:r>
            <a:r>
              <a:rPr lang="en-US" altLang="it-IT"/>
              <a:t>,</a:t>
            </a:r>
            <a:r>
              <a:rPr lang="en-US" altLang="it-IT">
                <a:hlinkClick r:id="rId129"/>
              </a:rPr>
              <a:t>27</a:t>
            </a:r>
            <a:r>
              <a:rPr lang="en-US" altLang="it-IT"/>
              <a:t>]A prospective randomized trial of 391 patients with relapsed or refractory CLL/SLL compared ibrutinib with ofatumumab. With a median follow-up of 9.4 months, the 12-month OS favored ibrutinib (90% to 81%, HR, 0.43; </a:t>
            </a:r>
            <a:r>
              <a:rPr lang="en-US" altLang="it-IT" i="1"/>
              <a:t>P</a:t>
            </a:r>
            <a:r>
              <a:rPr lang="en-US" altLang="it-IT"/>
              <a:t> = .005).[</a:t>
            </a:r>
            <a:r>
              <a:rPr lang="en-US" altLang="it-IT">
                <a:hlinkClick r:id="rId104"/>
              </a:rPr>
              <a:t>5</a:t>
            </a:r>
            <a:r>
              <a:rPr lang="en-US" altLang="it-IT"/>
              <a:t>][</a:t>
            </a:r>
            <a:r>
              <a:rPr lang="en-US" altLang="it-IT">
                <a:hlinkClick r:id="rId81"/>
              </a:rPr>
              <a:t>Level of evidence: 1iiA</a:t>
            </a:r>
            <a:r>
              <a:rPr lang="en-US" altLang="it-IT"/>
              <a:t>] Similar outcomes were seen for patients whose disease was resistant to purine analogues or who had a chromosome 17p deletion.</a:t>
            </a:r>
          </a:p>
          <a:p>
            <a:r>
              <a:rPr lang="en-US" altLang="it-IT" b="1"/>
              <a:t>Oral alkylating agents with or without corticosteroids.</a:t>
            </a:r>
            <a:r>
              <a:rPr lang="en-US" altLang="it-IT"/>
              <a:t>[</a:t>
            </a:r>
            <a:r>
              <a:rPr lang="en-US" altLang="it-IT">
                <a:hlinkClick r:id="rId130"/>
              </a:rPr>
              <a:t>28</a:t>
            </a:r>
            <a:r>
              <a:rPr lang="en-US" altLang="it-IT"/>
              <a:t>] The French Cooperative Group on CLL randomly assigned 1,535 patients with previously untreated stage A disease to receive either chlorambucil or no immediate treatment and found no survival advantage for chlorambucil.[</a:t>
            </a:r>
            <a:r>
              <a:rPr lang="en-US" altLang="it-IT">
                <a:hlinkClick r:id="rId131"/>
              </a:rPr>
              <a:t>29</a:t>
            </a:r>
            <a:r>
              <a:rPr lang="en-US" altLang="it-IT"/>
              <a:t>][</a:t>
            </a:r>
            <a:r>
              <a:rPr lang="en-US" altLang="it-IT">
                <a:hlinkClick r:id="rId81"/>
              </a:rPr>
              <a:t>Level of evidence: 1iiA</a:t>
            </a:r>
            <a:r>
              <a:rPr lang="en-US" altLang="it-IT"/>
              <a:t>] A meta-analysis of six trials of immediate versus deferred therapy with chlorambucil (including the aforementioned trial by the French Cooperative Group) showed no difference in OS at 10 years.[</a:t>
            </a:r>
            <a:r>
              <a:rPr lang="en-US" altLang="it-IT">
                <a:hlinkClick r:id="rId113"/>
              </a:rPr>
              <a:t>13</a:t>
            </a:r>
            <a:r>
              <a:rPr lang="en-US" altLang="it-IT"/>
              <a:t>][</a:t>
            </a:r>
            <a:r>
              <a:rPr lang="en-US" altLang="it-IT">
                <a:hlinkClick r:id="rId81"/>
              </a:rPr>
              <a:t>Level of evidence: 1iiA</a:t>
            </a:r>
            <a:r>
              <a:rPr lang="en-US" altLang="it-IT"/>
              <a:t>] </a:t>
            </a:r>
          </a:p>
          <a:p>
            <a:r>
              <a:rPr lang="en-US" altLang="it-IT" b="1"/>
              <a:t>Purine analogs.</a:t>
            </a:r>
            <a:r>
              <a:rPr lang="en-US" altLang="it-IT"/>
              <a:t> [</a:t>
            </a:r>
            <a:r>
              <a:rPr lang="en-US" altLang="it-IT">
                <a:hlinkClick r:id="rId132"/>
              </a:rPr>
              <a:t>30</a:t>
            </a:r>
            <a:r>
              <a:rPr lang="en-US" altLang="it-IT"/>
              <a:t>-</a:t>
            </a:r>
            <a:r>
              <a:rPr lang="en-US" altLang="it-IT">
                <a:hlinkClick r:id="rId133"/>
              </a:rPr>
              <a:t>35</a:t>
            </a:r>
            <a:r>
              <a:rPr lang="en-US" altLang="it-IT"/>
              <a:t>] Several randomized trials have compared the purine analogs with chlorambucil; with cyclophosphamide, doxorubicin, and prednisone; or with cyclophosphamide, doxorubicin, vincristine, and prednisone (CHOP) in previously untreated patients.[</a:t>
            </a:r>
            <a:r>
              <a:rPr lang="en-US" altLang="it-IT">
                <a:hlinkClick r:id="rId105"/>
              </a:rPr>
              <a:t>6</a:t>
            </a:r>
            <a:r>
              <a:rPr lang="en-US" altLang="it-IT"/>
              <a:t>,</a:t>
            </a:r>
            <a:r>
              <a:rPr lang="en-US" altLang="it-IT">
                <a:hlinkClick r:id="rId134"/>
              </a:rPr>
              <a:t>36</a:t>
            </a:r>
            <a:r>
              <a:rPr lang="en-US" altLang="it-IT"/>
              <a:t>-</a:t>
            </a:r>
            <a:r>
              <a:rPr lang="en-US" altLang="it-IT">
                <a:hlinkClick r:id="rId135"/>
              </a:rPr>
              <a:t>39</a:t>
            </a:r>
            <a:r>
              <a:rPr lang="en-US" altLang="it-IT"/>
              <a:t>] All of these trials showed higher or equivalent response rates for the purine analog, and most showed an improvement in PFS; one reached significance in OS favoring fludarabine.[</a:t>
            </a:r>
            <a:r>
              <a:rPr lang="en-US" altLang="it-IT">
                <a:hlinkClick r:id="rId103"/>
              </a:rPr>
              <a:t>3</a:t>
            </a:r>
            <a:r>
              <a:rPr lang="en-US" altLang="it-IT"/>
              <a:t>,</a:t>
            </a:r>
            <a:r>
              <a:rPr lang="en-US" altLang="it-IT">
                <a:hlinkClick r:id="rId134"/>
              </a:rPr>
              <a:t>36</a:t>
            </a:r>
            <a:r>
              <a:rPr lang="en-US" altLang="it-IT"/>
              <a:t>-</a:t>
            </a:r>
            <a:r>
              <a:rPr lang="en-US" altLang="it-IT">
                <a:hlinkClick r:id="rId136"/>
              </a:rPr>
              <a:t>40</a:t>
            </a:r>
            <a:r>
              <a:rPr lang="en-US" altLang="it-IT"/>
              <a:t>][</a:t>
            </a:r>
            <a:r>
              <a:rPr lang="en-US" altLang="it-IT">
                <a:hlinkClick r:id="rId137"/>
              </a:rPr>
              <a:t>Level of evidence: 1iiDiii</a:t>
            </a:r>
            <a:r>
              <a:rPr lang="en-US" altLang="it-IT"/>
              <a:t>] A comparison of chlorambucil versus fludarabine, after 15 years' median follow-up, showed patients with improved median OS with fludarabine at 63 versus 59 months (</a:t>
            </a:r>
            <a:r>
              <a:rPr lang="en-US" altLang="it-IT" i="1"/>
              <a:t>P</a:t>
            </a:r>
            <a:r>
              <a:rPr lang="en-US" altLang="it-IT"/>
              <a:t> = .04) and an improved percentage of patients alive at 8 years (31% vs. 19%, </a:t>
            </a:r>
            <a:r>
              <a:rPr lang="en-US" altLang="it-IT" i="1"/>
              <a:t>P </a:t>
            </a:r>
            <a:r>
              <a:rPr lang="en-US" altLang="it-IT"/>
              <a:t>= .04).[</a:t>
            </a:r>
            <a:r>
              <a:rPr lang="en-US" altLang="it-IT">
                <a:hlinkClick r:id="rId103"/>
              </a:rPr>
              <a:t>3</a:t>
            </a:r>
            <a:r>
              <a:rPr lang="en-US" altLang="it-IT"/>
              <a:t>][</a:t>
            </a:r>
            <a:r>
              <a:rPr lang="en-US" altLang="it-IT">
                <a:hlinkClick r:id="rId81"/>
              </a:rPr>
              <a:t>Level of evidence: 1iiA</a:t>
            </a:r>
            <a:r>
              <a:rPr lang="en-US" altLang="it-IT"/>
              <a:t>] All of the trials demonstrated higher toxic effects with the purine analogs, especially granulocytopenic infections, herpes infections, autoimmune hemolytic anemia, and persistent thrombocytopenia.[</a:t>
            </a:r>
            <a:r>
              <a:rPr lang="en-US" altLang="it-IT">
                <a:hlinkClick r:id="rId138"/>
              </a:rPr>
              <a:t>41</a:t>
            </a:r>
            <a:r>
              <a:rPr lang="en-US" altLang="it-IT"/>
              <a:t>] The increased risk of infection may persist for months or years after treatment with a purine analog.[</a:t>
            </a:r>
            <a:r>
              <a:rPr lang="en-US" altLang="it-IT">
                <a:hlinkClick r:id="rId136"/>
              </a:rPr>
              <a:t>40</a:t>
            </a:r>
            <a:r>
              <a:rPr lang="en-US" altLang="it-IT"/>
              <a:t>,</a:t>
            </a:r>
            <a:r>
              <a:rPr lang="en-US" altLang="it-IT">
                <a:hlinkClick r:id="rId139"/>
              </a:rPr>
              <a:t>42</a:t>
            </a:r>
            <a:r>
              <a:rPr lang="en-US" altLang="it-IT"/>
              <a:t>]</a:t>
            </a:r>
          </a:p>
          <a:p>
            <a:r>
              <a:rPr lang="en-US" altLang="it-IT"/>
              <a:t>Although empiric evidence is lacking, some investigators recommend prophylaxis with trimethoprim-sulfa during therapy and for 6 to 12 months afterwards to prevent pneumocystis infection. In a similar way, other investigators employ prophylaxis (e.g., acyclovir) for the herpes viruses.[</a:t>
            </a:r>
            <a:r>
              <a:rPr lang="en-US" altLang="it-IT">
                <a:hlinkClick r:id="rId139"/>
              </a:rPr>
              <a:t>42</a:t>
            </a:r>
            <a:r>
              <a:rPr lang="en-US" altLang="it-IT"/>
              <a:t>] Purine analogs cause less hair loss or nausea than combination chemotherapy, including alkylators and anthracyclines.[</a:t>
            </a:r>
            <a:r>
              <a:rPr lang="en-US" altLang="it-IT">
                <a:hlinkClick r:id="rId140"/>
              </a:rPr>
              <a:t>38</a:t>
            </a:r>
            <a:r>
              <a:rPr lang="en-US" altLang="it-IT"/>
              <a:t>]</a:t>
            </a:r>
          </a:p>
          <a:p>
            <a:r>
              <a:rPr lang="en-US" altLang="it-IT" b="1"/>
              <a:t>Bendamustine.</a:t>
            </a:r>
            <a:r>
              <a:rPr lang="en-US" altLang="it-IT"/>
              <a:t> Bendamustine is a cytotoxic agent with bifunctional properties of an alkylator and a purine analog.[</a:t>
            </a:r>
            <a:r>
              <a:rPr lang="en-US" altLang="it-IT">
                <a:hlinkClick r:id="rId141"/>
              </a:rPr>
              <a:t>43</a:t>
            </a:r>
            <a:r>
              <a:rPr lang="en-US" altLang="it-IT"/>
              <a:t>] In previously treated and untreated patients, bendamustine with rituximab has shown response rates around 70% to 90%.[</a:t>
            </a:r>
            <a:r>
              <a:rPr lang="en-US" altLang="it-IT">
                <a:hlinkClick r:id="rId109"/>
              </a:rPr>
              <a:t>9</a:t>
            </a:r>
            <a:r>
              <a:rPr lang="en-US" altLang="it-IT"/>
              <a:t>,</a:t>
            </a:r>
            <a:r>
              <a:rPr lang="en-US" altLang="it-IT">
                <a:hlinkClick r:id="rId110"/>
              </a:rPr>
              <a:t>10</a:t>
            </a:r>
            <a:r>
              <a:rPr lang="en-US" altLang="it-IT"/>
              <a:t>][</a:t>
            </a:r>
            <a:r>
              <a:rPr lang="en-US" altLang="it-IT">
                <a:hlinkClick r:id="rId126"/>
              </a:rPr>
              <a:t>Level of evidence: 3iiiDiii</a:t>
            </a:r>
            <a:r>
              <a:rPr lang="en-US" altLang="it-IT"/>
              <a:t>] In a randomized comparison with chlorambucil in 319 previously treated patients, bendamustine showed a better response rate (68% vs. 31%, </a:t>
            </a:r>
            <a:r>
              <a:rPr lang="en-US" altLang="it-IT" i="1"/>
              <a:t>P</a:t>
            </a:r>
            <a:r>
              <a:rPr lang="en-US" altLang="it-IT"/>
              <a:t> &lt; .0001) and PFS (21.6 months vs. 8 months) with a median follow-up of 35 months.[</a:t>
            </a:r>
            <a:r>
              <a:rPr lang="en-US" altLang="it-IT">
                <a:hlinkClick r:id="rId142"/>
              </a:rPr>
              <a:t>44</a:t>
            </a:r>
            <a:r>
              <a:rPr lang="en-US" altLang="it-IT"/>
              <a:t>][</a:t>
            </a:r>
            <a:r>
              <a:rPr lang="en-US" altLang="it-IT">
                <a:hlinkClick r:id="rId137"/>
              </a:rPr>
              <a:t>Level of evidence: 1iiDiii</a:t>
            </a:r>
            <a:r>
              <a:rPr lang="en-US" altLang="it-IT"/>
              <a:t>] The German CLL Study Group is comparing bendamustine plus rituximab versus FCR as first-line therapy in patients with CLL who require therapy.[</a:t>
            </a:r>
            <a:r>
              <a:rPr lang="en-US" altLang="it-IT">
                <a:hlinkClick r:id="rId109"/>
              </a:rPr>
              <a:t>9</a:t>
            </a:r>
            <a:r>
              <a:rPr lang="en-US" altLang="it-IT"/>
              <a:t>]</a:t>
            </a:r>
          </a:p>
          <a:p>
            <a:r>
              <a:rPr lang="en-US" altLang="it-IT" b="1"/>
              <a:t>Lenalidomide.</a:t>
            </a:r>
            <a:r>
              <a:rPr lang="en-US" altLang="it-IT"/>
              <a:t> Lenalidomide is an oral immunomodulatory agent with response rates over 50%, with or without rituximab, for patients with previously treated and untreated disease.[</a:t>
            </a:r>
            <a:r>
              <a:rPr lang="en-US" altLang="it-IT">
                <a:hlinkClick r:id="rId143"/>
              </a:rPr>
              <a:t>45</a:t>
            </a:r>
            <a:r>
              <a:rPr lang="en-US" altLang="it-IT"/>
              <a:t>-</a:t>
            </a:r>
            <a:r>
              <a:rPr lang="en-US" altLang="it-IT">
                <a:hlinkClick r:id="rId144"/>
              </a:rPr>
              <a:t>50</a:t>
            </a:r>
            <a:r>
              <a:rPr lang="en-US" altLang="it-IT"/>
              <a:t>][</a:t>
            </a:r>
            <a:r>
              <a:rPr lang="en-US" altLang="it-IT">
                <a:hlinkClick r:id="rId44"/>
              </a:rPr>
              <a:t>Level of evidence: 3iiiDiv</a:t>
            </a:r>
            <a:r>
              <a:rPr lang="en-US" altLang="it-IT"/>
              <a:t>] Prolonged, lower-dose approaches and attention to prevention of tumor lysis syndrome are suggested with this agent.[</a:t>
            </a:r>
            <a:r>
              <a:rPr lang="en-US" altLang="it-IT">
                <a:hlinkClick r:id="rId143"/>
              </a:rPr>
              <a:t>45</a:t>
            </a:r>
            <a:r>
              <a:rPr lang="en-US" altLang="it-IT"/>
              <a:t>,</a:t>
            </a:r>
            <a:r>
              <a:rPr lang="en-US" altLang="it-IT">
                <a:hlinkClick r:id="rId145"/>
              </a:rPr>
              <a:t>51</a:t>
            </a:r>
            <a:r>
              <a:rPr lang="en-US" altLang="it-IT"/>
              <a:t>] Combination therapy and long-term toxicities from using lenalidomide (such as increased myelodysplasia, as seen in myeloma patients) remain undefined for patients with CLL.</a:t>
            </a:r>
          </a:p>
          <a:p>
            <a:r>
              <a:rPr lang="en-US" altLang="it-IT" b="1"/>
              <a:t>Combination chemotherapy.</a:t>
            </a:r>
            <a:r>
              <a:rPr lang="en-US" altLang="it-IT"/>
              <a:t> Combination chemotherapy was used in a trial of 817 patients that compared FCR with FC and at a median follow-up of 38 months showed improved OS at 3 years for the rituximab combination (87% vs. 83%, </a:t>
            </a:r>
            <a:r>
              <a:rPr lang="en-US" altLang="it-IT" i="1"/>
              <a:t>P</a:t>
            </a:r>
            <a:r>
              <a:rPr lang="en-US" altLang="it-IT"/>
              <a:t> = .01).[</a:t>
            </a:r>
            <a:r>
              <a:rPr lang="en-US" altLang="it-IT">
                <a:hlinkClick r:id="rId106"/>
              </a:rPr>
              <a:t>4</a:t>
            </a:r>
            <a:r>
              <a:rPr lang="en-US" altLang="it-IT"/>
              <a:t>][</a:t>
            </a:r>
            <a:r>
              <a:rPr lang="en-US" altLang="it-IT">
                <a:hlinkClick r:id="rId81"/>
              </a:rPr>
              <a:t>Level of evidence: 1iiA</a:t>
            </a:r>
            <a:r>
              <a:rPr lang="en-US" altLang="it-IT"/>
              <a:t>] FCR has never been compared with watchful waiting up front in asymptomatic or minimally affected patients. The improvements in response rates from more intensive regimens have maximized the clearance of MRD. However, the surrogate endpoint of MRD clearance has not been proven to be a valid surrogate for improved survival in a randomized, prospective trial; the necessary study would take patients who fail to completely clear the marrow with induction therapy and randomly assign them to further alternative treatment versus the same treatment later at relapse looking at OS as the primary endpoint.[</a:t>
            </a:r>
            <a:r>
              <a:rPr lang="en-US" altLang="it-IT">
                <a:hlinkClick r:id="rId101"/>
              </a:rPr>
              <a:t>1</a:t>
            </a:r>
            <a:r>
              <a:rPr lang="en-US" altLang="it-IT"/>
              <a:t>,</a:t>
            </a:r>
            <a:r>
              <a:rPr lang="en-US" altLang="it-IT">
                <a:hlinkClick r:id="rId102"/>
              </a:rPr>
              <a:t>2</a:t>
            </a:r>
            <a:r>
              <a:rPr lang="en-US" altLang="it-IT"/>
              <a:t>] A cumulative incidence of 6% to 8 % for myelodysplasia is seen at 5 to 7 years in patients who received fludarabine plus cyclophosphamide, with or without rituximab.[</a:t>
            </a:r>
            <a:r>
              <a:rPr lang="en-US" altLang="it-IT">
                <a:hlinkClick r:id="rId146"/>
              </a:rPr>
              <a:t>52</a:t>
            </a:r>
            <a:r>
              <a:rPr lang="en-US" altLang="it-IT"/>
              <a:t>,</a:t>
            </a:r>
            <a:r>
              <a:rPr lang="en-US" altLang="it-IT">
                <a:hlinkClick r:id="rId147"/>
              </a:rPr>
              <a:t>53</a:t>
            </a:r>
            <a:r>
              <a:rPr lang="en-US" altLang="it-IT"/>
              <a:t>]Other combination chemotherapy regimens include the following:</a:t>
            </a:r>
          </a:p>
          <a:p>
            <a:r>
              <a:rPr lang="en-US" altLang="it-IT"/>
              <a:t>Fludarabine plus cyclophosphamide plus rituximab.[</a:t>
            </a:r>
            <a:r>
              <a:rPr lang="en-US" altLang="it-IT">
                <a:hlinkClick r:id="rId106"/>
              </a:rPr>
              <a:t>4</a:t>
            </a:r>
            <a:r>
              <a:rPr lang="en-US" altLang="it-IT"/>
              <a:t>,</a:t>
            </a:r>
            <a:r>
              <a:rPr lang="en-US" altLang="it-IT">
                <a:hlinkClick r:id="rId148"/>
              </a:rPr>
              <a:t>54</a:t>
            </a:r>
            <a:r>
              <a:rPr lang="en-US" altLang="it-IT"/>
              <a:t>-</a:t>
            </a:r>
            <a:r>
              <a:rPr lang="en-US" altLang="it-IT">
                <a:hlinkClick r:id="rId149"/>
              </a:rPr>
              <a:t>57</a:t>
            </a:r>
            <a:r>
              <a:rPr lang="en-US" altLang="it-IT"/>
              <a:t>]</a:t>
            </a:r>
          </a:p>
          <a:p>
            <a:r>
              <a:rPr lang="en-US" altLang="it-IT"/>
              <a:t>Fludarabine plus rituximab as seen in the </a:t>
            </a:r>
            <a:r>
              <a:rPr lang="en-US" altLang="it-IT">
                <a:hlinkClick r:id="rId150"/>
              </a:rPr>
              <a:t>CLB-9712</a:t>
            </a:r>
            <a:r>
              <a:rPr lang="en-US" altLang="it-IT"/>
              <a:t> and CLB-9011 trials.[</a:t>
            </a:r>
            <a:r>
              <a:rPr lang="en-US" altLang="it-IT">
                <a:hlinkClick r:id="rId151"/>
              </a:rPr>
              <a:t>58</a:t>
            </a:r>
            <a:r>
              <a:rPr lang="en-US" altLang="it-IT"/>
              <a:t>]</a:t>
            </a:r>
          </a:p>
          <a:p>
            <a:r>
              <a:rPr lang="en-US" altLang="it-IT"/>
              <a:t>Fludarabine plus cyclophosphamide versus fludarabine plus cyclophosphamide plus rituximab.[</a:t>
            </a:r>
            <a:r>
              <a:rPr lang="en-US" altLang="it-IT">
                <a:hlinkClick r:id="rId106"/>
              </a:rPr>
              <a:t>4</a:t>
            </a:r>
            <a:r>
              <a:rPr lang="en-US" altLang="it-IT"/>
              <a:t>,</a:t>
            </a:r>
            <a:r>
              <a:rPr lang="en-US" altLang="it-IT">
                <a:hlinkClick r:id="rId152"/>
              </a:rPr>
              <a:t>59</a:t>
            </a:r>
            <a:r>
              <a:rPr lang="en-US" altLang="it-IT"/>
              <a:t>]</a:t>
            </a:r>
          </a:p>
          <a:p>
            <a:r>
              <a:rPr lang="en-US" altLang="it-IT"/>
              <a:t>Pentostatin plus cyclophosphamide plus rituximab as seen in the </a:t>
            </a:r>
            <a:r>
              <a:rPr lang="en-US" altLang="it-IT">
                <a:hlinkClick r:id="rId153"/>
              </a:rPr>
              <a:t>MAYO-MC0183</a:t>
            </a:r>
            <a:r>
              <a:rPr lang="en-US" altLang="it-IT"/>
              <a:t> trial, for example.[</a:t>
            </a:r>
            <a:r>
              <a:rPr lang="en-US" altLang="it-IT">
                <a:hlinkClick r:id="rId154"/>
              </a:rPr>
              <a:t>60</a:t>
            </a:r>
            <a:r>
              <a:rPr lang="en-US" altLang="it-IT"/>
              <a:t>,</a:t>
            </a:r>
            <a:r>
              <a:rPr lang="en-US" altLang="it-IT">
                <a:hlinkClick r:id="rId155"/>
              </a:rPr>
              <a:t>61</a:t>
            </a:r>
            <a:r>
              <a:rPr lang="en-US" altLang="it-IT"/>
              <a:t>]</a:t>
            </a:r>
          </a:p>
          <a:p>
            <a:r>
              <a:rPr lang="en-US" altLang="it-IT"/>
              <a:t>Ofatumumab plus fludarabine plus cyclophosphamide.[</a:t>
            </a:r>
            <a:r>
              <a:rPr lang="en-US" altLang="it-IT">
                <a:hlinkClick r:id="rId156"/>
              </a:rPr>
              <a:t>62</a:t>
            </a:r>
            <a:r>
              <a:rPr lang="en-US" altLang="it-IT"/>
              <a:t>]</a:t>
            </a:r>
          </a:p>
          <a:p>
            <a:r>
              <a:rPr lang="en-US" altLang="it-IT"/>
              <a:t>CVP: cyclophosphamide plus vincristine plus prednisone.[</a:t>
            </a:r>
            <a:r>
              <a:rPr lang="en-US" altLang="it-IT">
                <a:hlinkClick r:id="rId157"/>
              </a:rPr>
              <a:t>63</a:t>
            </a:r>
            <a:r>
              <a:rPr lang="en-US" altLang="it-IT"/>
              <a:t>]</a:t>
            </a:r>
          </a:p>
          <a:p>
            <a:r>
              <a:rPr lang="en-US" altLang="it-IT"/>
              <a:t>CHOP: cyclophosphamide plus doxorubicin plus vincristine plus prednisone.[</a:t>
            </a:r>
            <a:r>
              <a:rPr lang="en-US" altLang="it-IT">
                <a:hlinkClick r:id="rId158"/>
              </a:rPr>
              <a:t>64</a:t>
            </a:r>
            <a:r>
              <a:rPr lang="en-US" altLang="it-IT"/>
              <a:t>]</a:t>
            </a:r>
          </a:p>
          <a:p>
            <a:r>
              <a:rPr lang="en-US" altLang="it-IT"/>
              <a:t>Fludarabine plus cyclophosphamide versus fludarabine as seen in the </a:t>
            </a:r>
            <a:r>
              <a:rPr lang="en-US" altLang="it-IT">
                <a:hlinkClick r:id="rId159"/>
              </a:rPr>
              <a:t>E2997</a:t>
            </a:r>
            <a:r>
              <a:rPr lang="en-US" altLang="it-IT"/>
              <a:t> trial [NCT00003764] and the </a:t>
            </a:r>
            <a:r>
              <a:rPr lang="en-US" altLang="it-IT">
                <a:hlinkClick r:id="rId160"/>
              </a:rPr>
              <a:t>LRF-CLL4</a:t>
            </a:r>
            <a:r>
              <a:rPr lang="en-US" altLang="it-IT"/>
              <a:t> trial, for example.[</a:t>
            </a:r>
            <a:r>
              <a:rPr lang="en-US" altLang="it-IT">
                <a:hlinkClick r:id="rId161"/>
              </a:rPr>
              <a:t>65</a:t>
            </a:r>
            <a:r>
              <a:rPr lang="en-US" altLang="it-IT"/>
              <a:t>,</a:t>
            </a:r>
            <a:r>
              <a:rPr lang="en-US" altLang="it-IT">
                <a:hlinkClick r:id="rId162"/>
              </a:rPr>
              <a:t>66</a:t>
            </a:r>
            <a:r>
              <a:rPr lang="en-US" altLang="it-IT"/>
              <a:t>]</a:t>
            </a:r>
          </a:p>
          <a:p>
            <a:r>
              <a:rPr lang="en-US" altLang="it-IT"/>
              <a:t>Fludarabine plus chlorambucil as seen in the CLB-9011 trial, for example.[</a:t>
            </a:r>
            <a:r>
              <a:rPr lang="en-US" altLang="it-IT">
                <a:hlinkClick r:id="rId163"/>
              </a:rPr>
              <a:t>67</a:t>
            </a:r>
            <a:r>
              <a:rPr lang="en-US" altLang="it-IT"/>
              <a:t>]</a:t>
            </a:r>
          </a:p>
          <a:p>
            <a:r>
              <a:rPr lang="en-US" altLang="it-IT"/>
              <a:t>A meta-analysis of ten trials compared combination chemotherapy (before the availability of rituximab) with chlorambucil alone and showed no difference in OS at 5 years.[</a:t>
            </a:r>
            <a:r>
              <a:rPr lang="en-US" altLang="it-IT">
                <a:hlinkClick r:id="rId113"/>
              </a:rPr>
              <a:t>13</a:t>
            </a:r>
            <a:r>
              <a:rPr lang="en-US" altLang="it-IT"/>
              <a:t>][</a:t>
            </a:r>
            <a:r>
              <a:rPr lang="en-US" altLang="it-IT">
                <a:hlinkClick r:id="rId81"/>
              </a:rPr>
              <a:t>Level of evidence: 1iiA</a:t>
            </a:r>
            <a:r>
              <a:rPr lang="en-US" altLang="it-IT"/>
              <a:t>]</a:t>
            </a:r>
          </a:p>
          <a:p>
            <a:r>
              <a:rPr lang="en-US" altLang="it-IT" b="1"/>
              <a:t>Involved-field radiation therapy.</a:t>
            </a:r>
            <a:r>
              <a:rPr lang="en-US" altLang="it-IT"/>
              <a:t> Relatively low doses of radiation therapy will affect an excellent response for months or years. Sometimes radiation therapy to one nodal area or the spleen will result in abscopal effect (i.e., the shrinkage of lymph node tumors in untreated sites). </a:t>
            </a:r>
          </a:p>
          <a:p>
            <a:r>
              <a:rPr lang="en-US" altLang="it-IT" b="1"/>
              <a:t>Alemtuzumab.</a:t>
            </a:r>
            <a:r>
              <a:rPr lang="en-US" altLang="it-IT"/>
              <a:t> Alemtuzumab, the monoclonal antibody directed at </a:t>
            </a:r>
            <a:r>
              <a:rPr lang="en-US" altLang="it-IT" b="1"/>
              <a:t>CD52</a:t>
            </a:r>
            <a:r>
              <a:rPr lang="en-US" altLang="it-IT"/>
              <a:t>, shows activity in the setting of chemotherapy-resistant disease or high-risk untreated patients with 17p deletion or p53 mutation.[</a:t>
            </a:r>
            <a:r>
              <a:rPr lang="en-US" altLang="it-IT">
                <a:hlinkClick r:id="rId164"/>
              </a:rPr>
              <a:t>68</a:t>
            </a:r>
            <a:r>
              <a:rPr lang="en-US" altLang="it-IT"/>
              <a:t>-</a:t>
            </a:r>
            <a:r>
              <a:rPr lang="en-US" altLang="it-IT">
                <a:hlinkClick r:id="rId165"/>
              </a:rPr>
              <a:t>70</a:t>
            </a:r>
            <a:r>
              <a:rPr lang="en-US" altLang="it-IT"/>
              <a:t>] As a single agent, the subcutaneous route of delivery for alemtuzumab is preferred to the intravenous route in patients because of the similar efficacy and decreased adverse effects, including less acute allergic reactions that were shown in some nonrandomized reports.[</a:t>
            </a:r>
            <a:r>
              <a:rPr lang="en-US" altLang="it-IT">
                <a:hlinkClick r:id="rId165"/>
              </a:rPr>
              <a:t>70</a:t>
            </a:r>
            <a:r>
              <a:rPr lang="en-US" altLang="it-IT"/>
              <a:t>-</a:t>
            </a:r>
            <a:r>
              <a:rPr lang="en-US" altLang="it-IT">
                <a:hlinkClick r:id="rId166"/>
              </a:rPr>
              <a:t>74</a:t>
            </a:r>
            <a:r>
              <a:rPr lang="en-US" altLang="it-IT"/>
              <a:t>]In a combination regimen, subcutaneous alemtuzumab plus fludarabine (with or without cyclophosphamide) or intravenous alemtuzumab plus alkylating agents have resulted in excess infectious toxicities and death, with no compensatory improvement in efficacy in three phase II trials and one randomized trial.[</a:t>
            </a:r>
            <a:r>
              <a:rPr lang="en-US" altLang="it-IT">
                <a:hlinkClick r:id="rId167"/>
              </a:rPr>
              <a:t>75</a:t>
            </a:r>
            <a:r>
              <a:rPr lang="en-US" altLang="it-IT"/>
              <a:t>-</a:t>
            </a:r>
            <a:r>
              <a:rPr lang="en-US" altLang="it-IT">
                <a:hlinkClick r:id="rId168"/>
              </a:rPr>
              <a:t>77</a:t>
            </a:r>
            <a:r>
              <a:rPr lang="en-US" altLang="it-IT"/>
              <a:t>][</a:t>
            </a:r>
            <a:r>
              <a:rPr lang="en-US" altLang="it-IT">
                <a:hlinkClick r:id="rId44"/>
              </a:rPr>
              <a:t>Level of evidence: 3iiiDiv</a:t>
            </a:r>
            <a:r>
              <a:rPr lang="en-US" altLang="it-IT"/>
              <a:t>]; [</a:t>
            </a:r>
            <a:r>
              <a:rPr lang="en-US" altLang="it-IT">
                <a:hlinkClick r:id="rId169"/>
              </a:rPr>
              <a:t>78</a:t>
            </a:r>
            <a:r>
              <a:rPr lang="en-US" altLang="it-IT"/>
              <a:t>][</a:t>
            </a:r>
            <a:r>
              <a:rPr lang="en-US" altLang="it-IT">
                <a:hlinkClick r:id="rId137"/>
              </a:rPr>
              <a:t>Level of evidence: 1iiDiii</a:t>
            </a:r>
            <a:r>
              <a:rPr lang="en-US" altLang="it-IT"/>
              <a:t>] </a:t>
            </a:r>
          </a:p>
          <a:p>
            <a:r>
              <a:rPr lang="en-US" altLang="it-IT"/>
              <a:t>In a randomized prospective study, 335 previously treated patients received intravenous alemtuzumab plus fludarabine versus fludarabine alone. With a median follow-up of 30 months, the combination of fludarabine plus intravenous alemtuzumab had better PFS, with a median of 23.7 months versus 16.5 months (HR, 0.61; 95% CI, 0.47–0.80; </a:t>
            </a:r>
            <a:r>
              <a:rPr lang="en-US" altLang="it-IT" i="1"/>
              <a:t>P</a:t>
            </a:r>
            <a:r>
              <a:rPr lang="en-US" altLang="it-IT"/>
              <a:t> = .0003); and better OS, with a median not reached, versus 52.9 months (HR, 0.65; 95% CI, 0.45–0.94; </a:t>
            </a:r>
            <a:r>
              <a:rPr lang="en-US" altLang="it-IT" i="1"/>
              <a:t>P</a:t>
            </a:r>
            <a:r>
              <a:rPr lang="en-US" altLang="it-IT"/>
              <a:t> = .021).[</a:t>
            </a:r>
            <a:r>
              <a:rPr lang="en-US" altLang="it-IT">
                <a:hlinkClick r:id="rId170"/>
              </a:rPr>
              <a:t>79</a:t>
            </a:r>
            <a:r>
              <a:rPr lang="en-US" altLang="it-IT"/>
              <a:t>][</a:t>
            </a:r>
            <a:r>
              <a:rPr lang="en-US" altLang="it-IT">
                <a:hlinkClick r:id="rId81"/>
              </a:rPr>
              <a:t>Level of evidence: 1iiA</a:t>
            </a:r>
            <a:r>
              <a:rPr lang="en-US" altLang="it-IT"/>
              <a:t>] Profound and long-lasting immunosuppression has been seen, which mandates monitoring for reactivation of cytomegalovirus and prophylaxis for pneumocystis and herpes virus infections.[</a:t>
            </a:r>
            <a:r>
              <a:rPr lang="en-US" altLang="it-IT">
                <a:hlinkClick r:id="rId171"/>
              </a:rPr>
              <a:t>80</a:t>
            </a:r>
            <a:r>
              <a:rPr lang="en-US" altLang="it-IT"/>
              <a:t>,</a:t>
            </a:r>
            <a:r>
              <a:rPr lang="en-US" altLang="it-IT">
                <a:hlinkClick r:id="rId172"/>
              </a:rPr>
              <a:t>81</a:t>
            </a:r>
            <a:r>
              <a:rPr lang="en-US" altLang="it-IT"/>
              <a:t>] Antibiotic prophylaxis includes trimethoprim and sulfamethoxazole, itraconazole, and acyclovir (or ganciclovir) for asymptomatic cytomegalovirus viremia.</a:t>
            </a:r>
          </a:p>
          <a:p>
            <a:r>
              <a:rPr lang="en-US" altLang="it-IT" b="1"/>
              <a:t>Bone marrow and peripheral stem cell transplantations.</a:t>
            </a:r>
            <a:r>
              <a:rPr lang="en-US" altLang="it-IT"/>
              <a:t> Bone marrow and peripheral stem cell transplantations are under clinical evaluation.[</a:t>
            </a:r>
            <a:r>
              <a:rPr lang="en-US" altLang="it-IT">
                <a:hlinkClick r:id="rId173"/>
              </a:rPr>
              <a:t>82</a:t>
            </a:r>
            <a:r>
              <a:rPr lang="en-US" altLang="it-IT"/>
              <a:t>-</a:t>
            </a:r>
            <a:r>
              <a:rPr lang="en-US" altLang="it-IT">
                <a:hlinkClick r:id="rId174"/>
              </a:rPr>
              <a:t>88</a:t>
            </a:r>
            <a:r>
              <a:rPr lang="en-US" altLang="it-IT"/>
              <a:t>] In a prospective randomized trial, 241 previously untreated patients younger than 66 years with advanced-stage disease received induction therapy with a CHOP-based regimen followed by fludarabine.[</a:t>
            </a:r>
            <a:r>
              <a:rPr lang="en-US" altLang="it-IT">
                <a:hlinkClick r:id="rId175"/>
              </a:rPr>
              <a:t>89</a:t>
            </a:r>
            <a:r>
              <a:rPr lang="en-US" altLang="it-IT"/>
              <a:t>] Complete responders (105 patients) were randomly assigned to undergo autologous stem cell transplantation (ASCT) or observation, while the other 136 patients were randomly assigned to receive dexamethasone, high-dose aracytin, and cisplatin reinduction followed by either ASCT or fludarabine plus cyclophosphamide. Although the 3-year EFS favored ASCT in complete responders, there was no difference in OS in any of the randomized comparisons.[</a:t>
            </a:r>
            <a:r>
              <a:rPr lang="en-US" altLang="it-IT">
                <a:hlinkClick r:id="rId175"/>
              </a:rPr>
              <a:t>89</a:t>
            </a:r>
            <a:r>
              <a:rPr lang="en-US" altLang="it-IT"/>
              <a:t>][</a:t>
            </a:r>
            <a:r>
              <a:rPr lang="en-US" altLang="it-IT">
                <a:hlinkClick r:id="rId176"/>
              </a:rPr>
              <a:t>Level of evidence: 1iiDi</a:t>
            </a:r>
            <a:r>
              <a:rPr lang="en-US" altLang="it-IT"/>
              <a:t>] Patients with adverse prognostic factors are very likely to die from CLL. These patients are candidates for clinical trials that employ high-dose chemotherapy and immunotherapy with myeloablative or nonmyeloablative allogeneic peripheral stem cell transplantation.[</a:t>
            </a:r>
            <a:r>
              <a:rPr lang="en-US" altLang="it-IT">
                <a:hlinkClick r:id="rId173"/>
              </a:rPr>
              <a:t>82</a:t>
            </a:r>
            <a:r>
              <a:rPr lang="en-US" altLang="it-IT"/>
              <a:t>-</a:t>
            </a:r>
            <a:r>
              <a:rPr lang="en-US" altLang="it-IT">
                <a:hlinkClick r:id="rId177"/>
              </a:rPr>
              <a:t>87</a:t>
            </a:r>
            <a:r>
              <a:rPr lang="en-US" altLang="it-IT"/>
              <a:t>,</a:t>
            </a:r>
            <a:r>
              <a:rPr lang="en-US" altLang="it-IT">
                <a:hlinkClick r:id="rId178"/>
              </a:rPr>
              <a:t>90</a:t>
            </a:r>
            <a:r>
              <a:rPr lang="en-US" altLang="it-IT"/>
              <a:t>-</a:t>
            </a:r>
            <a:r>
              <a:rPr lang="en-US" altLang="it-IT">
                <a:hlinkClick r:id="rId179"/>
              </a:rPr>
              <a:t>97</a:t>
            </a:r>
            <a:r>
              <a:rPr lang="en-US" altLang="it-IT"/>
              <a:t>] Although most patients who attain complete remission after ASCT eventually relapse,[</a:t>
            </a:r>
            <a:r>
              <a:rPr lang="en-US" altLang="it-IT">
                <a:hlinkClick r:id="rId174"/>
              </a:rPr>
              <a:t>88</a:t>
            </a:r>
            <a:r>
              <a:rPr lang="en-US" altLang="it-IT"/>
              <a:t>] a survival plateau for allogeneic stem cell support suggests an additional graft-versus-leukemia effect.[</a:t>
            </a:r>
            <a:r>
              <a:rPr lang="en-US" altLang="it-IT">
                <a:hlinkClick r:id="rId179"/>
              </a:rPr>
              <a:t>97</a:t>
            </a:r>
            <a:r>
              <a:rPr lang="en-US" altLang="it-IT"/>
              <a:t>] A series (</a:t>
            </a:r>
            <a:r>
              <a:rPr lang="en-US" altLang="it-IT">
                <a:hlinkClick r:id="rId180"/>
              </a:rPr>
              <a:t>NCT00281983</a:t>
            </a:r>
            <a:r>
              <a:rPr lang="en-US" altLang="it-IT"/>
              <a:t>) of 90 patients with relapsed or refractory CLL who underwent ASCT reported a 58% 6-year OS rate and a 38% 6-year EFS rate, which included those patients with the worst prognostic factors (such as </a:t>
            </a:r>
            <a:r>
              <a:rPr lang="en-US" altLang="it-IT" i="1"/>
              <a:t>TP53</a:t>
            </a:r>
            <a:r>
              <a:rPr lang="en-US" altLang="it-IT"/>
              <a:t> gene mutation).[</a:t>
            </a:r>
            <a:r>
              <a:rPr lang="en-US" altLang="it-IT">
                <a:hlinkClick r:id="rId181"/>
              </a:rPr>
              <a:t>98</a:t>
            </a:r>
            <a:r>
              <a:rPr lang="en-US" altLang="it-IT"/>
              <a:t>][</a:t>
            </a:r>
            <a:r>
              <a:rPr lang="en-US" altLang="it-IT">
                <a:hlinkClick r:id="rId182"/>
              </a:rPr>
              <a:t>Level of evidence: 3iiiD</a:t>
            </a:r>
            <a:r>
              <a:rPr lang="en-US" altLang="it-IT"/>
              <a:t>]</a:t>
            </a:r>
          </a:p>
          <a:p>
            <a:r>
              <a:rPr lang="en-US" altLang="it-IT" b="1"/>
              <a:t>Autologous T-cells directed at specific antigen targets.</a:t>
            </a:r>
            <a:r>
              <a:rPr lang="en-US" altLang="it-IT"/>
              <a:t> Autologous T-cells were modified by a lentiviral vector to incorporate antigen receptor specificity for the B-cell antigen CD19 and then infused into a previously treated patient.[</a:t>
            </a:r>
            <a:r>
              <a:rPr lang="en-US" altLang="it-IT">
                <a:hlinkClick r:id="rId183"/>
              </a:rPr>
              <a:t>99</a:t>
            </a:r>
            <a:r>
              <a:rPr lang="en-US" altLang="it-IT"/>
              <a:t>] A dramatic response lasting 6 months has prompted larger trials of this concept.[</a:t>
            </a:r>
            <a:r>
              <a:rPr lang="en-US" altLang="it-IT">
                <a:hlinkClick r:id="rId183"/>
              </a:rPr>
              <a:t>99</a:t>
            </a:r>
            <a:r>
              <a:rPr lang="en-US" altLang="it-IT"/>
              <a:t>][</a:t>
            </a:r>
            <a:r>
              <a:rPr lang="en-US" altLang="it-IT">
                <a:hlinkClick r:id="rId44"/>
              </a:rPr>
              <a:t>Level of evidence: 3iiiDiv</a:t>
            </a:r>
            <a:r>
              <a:rPr lang="en-US" altLang="it-IT"/>
              <a:t>] Ongoing clinical trials are testing the concept of T-cells directed at specific antigen targets with engineered chimeric–antigen receptors (termed CARs).[</a:t>
            </a:r>
            <a:r>
              <a:rPr lang="en-US" altLang="it-IT">
                <a:hlinkClick r:id="rId184"/>
              </a:rPr>
              <a:t>100</a:t>
            </a:r>
            <a:r>
              <a:rPr lang="en-US" altLang="it-IT"/>
              <a:t>]</a:t>
            </a:r>
          </a:p>
          <a:p>
            <a:r>
              <a:rPr lang="en-US" altLang="it-IT" b="1"/>
              <a:t>Current Clinical Trials</a:t>
            </a:r>
          </a:p>
          <a:p>
            <a:r>
              <a:rPr lang="en-US" altLang="it-IT"/>
              <a:t>Check the list of NCI-supported cancer clinical trials that are now accepting patients with </a:t>
            </a:r>
            <a:r>
              <a:rPr lang="en-US" altLang="it-IT">
                <a:hlinkClick r:id="rId185" tooltip="http://www.cancer.gov/search/ClinicalTrialsLink.aspx?Diagnosis=38467&amp;tt=1&amp;format=2"/>
              </a:rPr>
              <a:t>stage I chronic lymphocytic leukemia</a:t>
            </a:r>
            <a:r>
              <a:rPr lang="en-US" altLang="it-IT"/>
              <a:t>, </a:t>
            </a:r>
            <a:r>
              <a:rPr lang="en-US" altLang="it-IT">
                <a:hlinkClick r:id="rId186" tooltip="http://www.cancer.gov/search/ClinicalTrialsLink.aspx?Diagnosis=38479&amp;tt=1&amp;format=2"/>
              </a:rPr>
              <a:t>stage II chronic lymphocytic leukemia</a:t>
            </a:r>
            <a:r>
              <a:rPr lang="en-US" altLang="it-IT"/>
              <a:t>, </a:t>
            </a:r>
            <a:r>
              <a:rPr lang="en-US" altLang="it-IT">
                <a:hlinkClick r:id="rId187" tooltip="http://www.cancer.gov/search/ClinicalTrialsLink.aspx?Diagnosis=38490&amp;tt=1&amp;format=2"/>
              </a:rPr>
              <a:t>stage III chronic lymphocytic leukemia</a:t>
            </a:r>
            <a:r>
              <a:rPr lang="en-US" altLang="it-IT"/>
              <a:t> and </a:t>
            </a:r>
            <a:r>
              <a:rPr lang="en-US" altLang="it-IT">
                <a:hlinkClick r:id="rId188" tooltip="http://www.cancer.gov/search/ClinicalTrialsLink.aspx?Diagnosis=38501&amp;tt=1&amp;format=2"/>
              </a:rPr>
              <a:t>stage IV chronic lymphocytic leukemia</a:t>
            </a:r>
            <a:r>
              <a:rPr lang="en-US" altLang="it-IT"/>
              <a:t>. The list of clinical trials can be further narrowed by location, drug, intervention, and other criteria.</a:t>
            </a:r>
          </a:p>
          <a:p>
            <a:r>
              <a:rPr lang="en-US" altLang="it-IT"/>
              <a:t>General information about clinical trials is also available from the </a:t>
            </a:r>
            <a:r>
              <a:rPr lang="en-US" altLang="it-IT">
                <a:hlinkClick r:id="rId98" tooltip="http://www.cancer.gov/about-cancer/treatment/clinical-trials"/>
              </a:rPr>
              <a:t>NCI website</a:t>
            </a:r>
            <a:r>
              <a:rPr lang="en-US" altLang="it-IT"/>
              <a:t>.</a:t>
            </a:r>
          </a:p>
          <a:p>
            <a:r>
              <a:rPr lang="en-US" altLang="it-IT" b="1"/>
              <a:t>Recurrent or Refractory CLL</a:t>
            </a:r>
          </a:p>
          <a:p>
            <a:r>
              <a:rPr lang="en-US" altLang="it-IT"/>
              <a:t>In a phase II trial of 300 patients, after previous therapy with rituximab and combination chemotherapy, duration of first remission of fewer than 3 years was a poor prognostic factor.[</a:t>
            </a:r>
            <a:r>
              <a:rPr lang="en-US" altLang="it-IT">
                <a:hlinkClick r:id="rId189"/>
              </a:rPr>
              <a:t>1</a:t>
            </a:r>
            <a:r>
              <a:rPr lang="en-US" altLang="it-IT"/>
              <a:t>] Repeat treatment with the same regimen was often successful when applied to patients with a first remission of more than 3 years.[</a:t>
            </a:r>
            <a:r>
              <a:rPr lang="en-US" altLang="it-IT">
                <a:hlinkClick r:id="rId189"/>
              </a:rPr>
              <a:t>1</a:t>
            </a:r>
            <a:r>
              <a:rPr lang="en-US" altLang="it-IT"/>
              <a:t>]</a:t>
            </a:r>
          </a:p>
          <a:p>
            <a:r>
              <a:rPr lang="en-US" altLang="it-IT"/>
              <a:t>Clinical trials are appropriate and should be considered when possible.[</a:t>
            </a:r>
            <a:r>
              <a:rPr lang="en-US" altLang="it-IT">
                <a:hlinkClick r:id="rId190"/>
              </a:rPr>
              <a:t>2</a:t>
            </a:r>
            <a:r>
              <a:rPr lang="en-US" altLang="it-IT"/>
              <a:t>] In small studies, response rates of more than 40% have been reported for lenalidomide [</a:t>
            </a:r>
            <a:r>
              <a:rPr lang="en-US" altLang="it-IT">
                <a:hlinkClick r:id="rId191"/>
              </a:rPr>
              <a:t>3</a:t>
            </a:r>
            <a:r>
              <a:rPr lang="en-US" altLang="it-IT"/>
              <a:t>-</a:t>
            </a:r>
            <a:r>
              <a:rPr lang="en-US" altLang="it-IT">
                <a:hlinkClick r:id="rId192"/>
              </a:rPr>
              <a:t>5</a:t>
            </a:r>
            <a:r>
              <a:rPr lang="en-US" altLang="it-IT"/>
              <a:t>] and flavopiridol.[</a:t>
            </a:r>
            <a:r>
              <a:rPr lang="en-US" altLang="it-IT">
                <a:hlinkClick r:id="rId193"/>
              </a:rPr>
              <a:t>6</a:t>
            </a:r>
            <a:r>
              <a:rPr lang="en-US" altLang="it-IT"/>
              <a:t>,</a:t>
            </a:r>
            <a:r>
              <a:rPr lang="en-US" altLang="it-IT">
                <a:hlinkClick r:id="rId194"/>
              </a:rPr>
              <a:t>7</a:t>
            </a:r>
            <a:r>
              <a:rPr lang="en-US" altLang="it-IT"/>
              <a:t>][</a:t>
            </a:r>
            <a:r>
              <a:rPr lang="en-US" altLang="it-IT">
                <a:hlinkClick r:id="rId44"/>
              </a:rPr>
              <a:t>Level of evidence: 3iiiDiv</a:t>
            </a:r>
            <a:r>
              <a:rPr lang="en-US" altLang="it-IT"/>
              <a:t>] The addition of the Bcl-2 anti-sense oligonucleotide oblimersen to fludarabine/cyclophosphamide improved complete response rates in a randomized study of 241 patients with relapsed disease.[</a:t>
            </a:r>
            <a:r>
              <a:rPr lang="en-US" altLang="it-IT">
                <a:hlinkClick r:id="rId195"/>
              </a:rPr>
              <a:t>8</a:t>
            </a:r>
            <a:r>
              <a:rPr lang="en-US" altLang="it-IT"/>
              <a:t>][</a:t>
            </a:r>
            <a:r>
              <a:rPr lang="en-US" altLang="it-IT">
                <a:hlinkClick r:id="rId196"/>
              </a:rPr>
              <a:t>Level of evidence: 1iiDiv</a:t>
            </a:r>
            <a:r>
              <a:rPr lang="en-US" altLang="it-IT"/>
              <a:t>] Bone marrow and peripheral stem cell transplantations are under clinical evaluation.[</a:t>
            </a:r>
            <a:r>
              <a:rPr lang="en-US" altLang="it-IT">
                <a:hlinkClick r:id="rId197"/>
              </a:rPr>
              <a:t>9</a:t>
            </a:r>
            <a:r>
              <a:rPr lang="en-US" altLang="it-IT"/>
              <a:t>-</a:t>
            </a:r>
            <a:r>
              <a:rPr lang="en-US" altLang="it-IT">
                <a:hlinkClick r:id="rId198"/>
              </a:rPr>
              <a:t>15</a:t>
            </a:r>
            <a:r>
              <a:rPr lang="en-US" altLang="it-IT"/>
              <a:t>] </a:t>
            </a:r>
          </a:p>
          <a:p>
            <a:r>
              <a:rPr lang="en-US" altLang="it-IT" b="1"/>
              <a:t>Current Clinical Trials</a:t>
            </a:r>
          </a:p>
          <a:p>
            <a:r>
              <a:rPr lang="en-US" altLang="it-IT"/>
              <a:t>Check the list of NCI-supported cancer clinical trials that are now accepting patients with </a:t>
            </a:r>
            <a:r>
              <a:rPr lang="en-US" altLang="it-IT">
                <a:hlinkClick r:id="rId199" tooltip="http://www.cancer.gov/search/ClinicalTrialsLink.aspx?Diagnosis=38728&amp;tt=1&amp;format=2"/>
              </a:rPr>
              <a:t>refractory chronic lymphocytic leukemia</a:t>
            </a:r>
            <a:r>
              <a:rPr lang="en-US" altLang="it-IT"/>
              <a:t>. The list of clinical trials can be further narrowed by location, drug, intervention, and other criteria.</a:t>
            </a:r>
          </a:p>
          <a:p>
            <a:r>
              <a:rPr lang="en-US" altLang="it-IT"/>
              <a:t>General information about clinical trials is also available from the </a:t>
            </a:r>
            <a:r>
              <a:rPr lang="en-US" altLang="it-IT">
                <a:hlinkClick r:id="rId98" tooltip="http://www.cancer.gov/about-cancer/treatment/clinical-trials"/>
              </a:rPr>
              <a:t>NCI website</a:t>
            </a:r>
            <a:r>
              <a:rPr lang="en-US" altLang="it-IT"/>
              <a:t>.</a:t>
            </a:r>
          </a:p>
          <a:p>
            <a:endParaRPr lang="en-US" altLang="it-IT"/>
          </a:p>
          <a:p>
            <a:r>
              <a:rPr lang="en-US" altLang="it-IT"/>
              <a:t>Added </a:t>
            </a:r>
            <a:r>
              <a:rPr lang="en-US" altLang="it-IT">
                <a:hlinkClick r:id="rId200"/>
              </a:rPr>
              <a:t>text</a:t>
            </a:r>
            <a:r>
              <a:rPr lang="en-US" altLang="it-IT"/>
              <a:t> to state that in a combination regimen, subcutaneous alemtuzumab plus fludarabine or intravenous alemtuzumab plus alkylating agents have resulted in excess infectious toxicities and death, with no compensatory improvement in efficacy in three phase II trials and one randomized trial (cited Geisler et al. as reference 78 and level of evidence 1iiDiii).</a:t>
            </a:r>
          </a:p>
          <a:p>
            <a:r>
              <a:rPr lang="en-US" altLang="it-IT" b="1">
                <a:hlinkClick r:id="rId201"/>
              </a:rPr>
              <a:t>Recurrent or Refractory CLL</a:t>
            </a:r>
            <a:r>
              <a:rPr lang="en-US" altLang="it-IT" b="1"/>
              <a:t> </a:t>
            </a:r>
            <a:endParaRPr lang="en-US" altLang="it-IT"/>
          </a:p>
          <a:p>
            <a:r>
              <a:rPr lang="en-US" altLang="it-IT"/>
              <a:t>Added </a:t>
            </a:r>
            <a:r>
              <a:rPr lang="en-US" altLang="it-IT">
                <a:hlinkClick r:id="rId202"/>
              </a:rPr>
              <a:t>text</a:t>
            </a:r>
            <a:r>
              <a:rPr lang="en-US" altLang="it-IT"/>
              <a:t> to state that after previous therapy with rituximab and combination chemotherapy, duration of first remission of fewer than 3 years was a poor prognostic factor in a phase II trial of 300 patients; however, repeat treatment with the same regimen was often successful when applied to patients with a first remission of more than 3 years (cited Tam et al. as reference 1).</a:t>
            </a:r>
          </a:p>
          <a:p>
            <a:r>
              <a:rPr lang="en-US" altLang="it-IT"/>
              <a:t>This summary is written and maintained by the </a:t>
            </a:r>
            <a:r>
              <a:rPr lang="en-US" altLang="it-IT">
                <a:hlinkClick r:id="rId203" tooltip="http://www.cancer.gov/publications/pdq/editorial-boards/adult-treatment"/>
              </a:rPr>
              <a:t>PDQ Adult Treatment Editorial Board</a:t>
            </a:r>
            <a:r>
              <a:rPr lang="en-US" altLang="it-IT"/>
              <a:t>, which is editorially independent of NCI. The summary reflects an independent review of the literature and does not represent a policy statement of NCI or NIH. More information about summary policies and the role of the PDQ Editorial Boards in maintaining the PDQ summaries can be found on the </a:t>
            </a:r>
            <a:r>
              <a:rPr lang="en-US" altLang="it-IT">
                <a:hlinkClick r:id="rId204"/>
              </a:rPr>
              <a:t>About This PDQ Summary</a:t>
            </a:r>
            <a:r>
              <a:rPr lang="en-US" altLang="it-IT"/>
              <a:t> and </a:t>
            </a:r>
            <a:r>
              <a:rPr lang="en-US" altLang="it-IT">
                <a:hlinkClick r:id="rId205" tooltip="http://www.cancer.gov/publications/pdq"/>
              </a:rPr>
              <a:t>PDQ® - NCI's Comprehensive Cancer Database</a:t>
            </a:r>
            <a:r>
              <a:rPr lang="en-US" altLang="it-IT"/>
              <a:t> pages. </a:t>
            </a:r>
          </a:p>
          <a:p>
            <a:endParaRPr lang="it-IT" altLang="it-IT"/>
          </a:p>
        </p:txBody>
      </p:sp>
      <p:sp>
        <p:nvSpPr>
          <p:cNvPr id="72708" name="Segnaposto numero diapositiva 3"/>
          <p:cNvSpPr>
            <a:spLocks noGrp="1"/>
          </p:cNvSpPr>
          <p:nvPr>
            <p:ph type="sldNum" sz="quarter" idx="5"/>
          </p:nvPr>
        </p:nvSpPr>
        <p:spPr>
          <a:noFill/>
        </p:spPr>
        <p:txBody>
          <a:bodyPr/>
          <a:lstStyle>
            <a:lvl1pPr>
              <a:defRPr sz="2400" b="1">
                <a:solidFill>
                  <a:schemeClr val="tx1"/>
                </a:solidFill>
                <a:latin typeface="Comic Sans MS" pitchFamily="66" charset="0"/>
              </a:defRPr>
            </a:lvl1pPr>
            <a:lvl2pPr marL="742950" indent="-285750">
              <a:defRPr sz="2400" b="1">
                <a:solidFill>
                  <a:schemeClr val="tx1"/>
                </a:solidFill>
                <a:latin typeface="Comic Sans MS" pitchFamily="66" charset="0"/>
              </a:defRPr>
            </a:lvl2pPr>
            <a:lvl3pPr marL="1143000" indent="-228600">
              <a:defRPr sz="2400" b="1">
                <a:solidFill>
                  <a:schemeClr val="tx1"/>
                </a:solidFill>
                <a:latin typeface="Comic Sans MS" pitchFamily="66" charset="0"/>
              </a:defRPr>
            </a:lvl3pPr>
            <a:lvl4pPr marL="1600200" indent="-228600">
              <a:defRPr sz="2400" b="1">
                <a:solidFill>
                  <a:schemeClr val="tx1"/>
                </a:solidFill>
                <a:latin typeface="Comic Sans MS" pitchFamily="66" charset="0"/>
              </a:defRPr>
            </a:lvl4pPr>
            <a:lvl5pPr marL="2057400" indent="-228600">
              <a:defRPr sz="2400" b="1">
                <a:solidFill>
                  <a:schemeClr val="tx1"/>
                </a:solidFill>
                <a:latin typeface="Comic Sans MS" pitchFamily="66" charset="0"/>
              </a:defRPr>
            </a:lvl5pPr>
            <a:lvl6pPr marL="2514600" indent="-228600" eaLnBrk="0" fontAlgn="base" hangingPunct="0">
              <a:spcBef>
                <a:spcPct val="0"/>
              </a:spcBef>
              <a:spcAft>
                <a:spcPct val="0"/>
              </a:spcAft>
              <a:defRPr sz="2400" b="1">
                <a:solidFill>
                  <a:schemeClr val="tx1"/>
                </a:solidFill>
                <a:latin typeface="Comic Sans MS" pitchFamily="66" charset="0"/>
              </a:defRPr>
            </a:lvl6pPr>
            <a:lvl7pPr marL="2971800" indent="-228600" eaLnBrk="0" fontAlgn="base" hangingPunct="0">
              <a:spcBef>
                <a:spcPct val="0"/>
              </a:spcBef>
              <a:spcAft>
                <a:spcPct val="0"/>
              </a:spcAft>
              <a:defRPr sz="2400" b="1">
                <a:solidFill>
                  <a:schemeClr val="tx1"/>
                </a:solidFill>
                <a:latin typeface="Comic Sans MS" pitchFamily="66" charset="0"/>
              </a:defRPr>
            </a:lvl7pPr>
            <a:lvl8pPr marL="3429000" indent="-228600" eaLnBrk="0" fontAlgn="base" hangingPunct="0">
              <a:spcBef>
                <a:spcPct val="0"/>
              </a:spcBef>
              <a:spcAft>
                <a:spcPct val="0"/>
              </a:spcAft>
              <a:defRPr sz="2400" b="1">
                <a:solidFill>
                  <a:schemeClr val="tx1"/>
                </a:solidFill>
                <a:latin typeface="Comic Sans MS" pitchFamily="66" charset="0"/>
              </a:defRPr>
            </a:lvl8pPr>
            <a:lvl9pPr marL="3886200" indent="-228600" eaLnBrk="0" fontAlgn="base" hangingPunct="0">
              <a:spcBef>
                <a:spcPct val="0"/>
              </a:spcBef>
              <a:spcAft>
                <a:spcPct val="0"/>
              </a:spcAft>
              <a:defRPr sz="2400" b="1">
                <a:solidFill>
                  <a:schemeClr val="tx1"/>
                </a:solidFill>
                <a:latin typeface="Comic Sans MS" pitchFamily="66" charset="0"/>
              </a:defRPr>
            </a:lvl9pPr>
          </a:lstStyle>
          <a:p>
            <a:fld id="{B4E50B5A-8E17-4915-A595-92EFEC636C88}" type="slidenum">
              <a:rPr lang="en-US" altLang="en-US" sz="1200" b="0">
                <a:latin typeface="Times" pitchFamily="18" charset="0"/>
              </a:rPr>
              <a:pPr/>
              <a:t>20</a:t>
            </a:fld>
            <a:endParaRPr lang="en-US" altLang="en-US" sz="1200" b="0">
              <a:latin typeface="Times" pitchFamily="18" charset="0"/>
            </a:endParaRPr>
          </a:p>
        </p:txBody>
      </p:sp>
    </p:spTree>
    <p:extLst>
      <p:ext uri="{BB962C8B-B14F-4D97-AF65-F5344CB8AC3E}">
        <p14:creationId xmlns:p14="http://schemas.microsoft.com/office/powerpoint/2010/main" val="325921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p:cNvSpPr>
            <a:spLocks noGrp="1" noRot="1" noChangeAspect="1" noTextEdit="1"/>
          </p:cNvSpPr>
          <p:nvPr>
            <p:ph type="sldImg"/>
          </p:nvPr>
        </p:nvSpPr>
        <p:spPr>
          <a:ln/>
        </p:spPr>
      </p:sp>
      <p:sp>
        <p:nvSpPr>
          <p:cNvPr id="74755" name="Segnaposto note 2"/>
          <p:cNvSpPr>
            <a:spLocks noGrp="1"/>
          </p:cNvSpPr>
          <p:nvPr>
            <p:ph type="body" idx="1"/>
          </p:nvPr>
        </p:nvSpPr>
        <p:spPr>
          <a:noFill/>
        </p:spPr>
        <p:txBody>
          <a:bodyPr/>
          <a:lstStyle/>
          <a:p>
            <a:endParaRPr lang="it-IT" altLang="it-IT"/>
          </a:p>
        </p:txBody>
      </p:sp>
      <p:sp>
        <p:nvSpPr>
          <p:cNvPr id="74756" name="Segnaposto numero diapositiva 3"/>
          <p:cNvSpPr>
            <a:spLocks noGrp="1"/>
          </p:cNvSpPr>
          <p:nvPr>
            <p:ph type="sldNum" sz="quarter" idx="5"/>
          </p:nvPr>
        </p:nvSpPr>
        <p:spPr>
          <a:noFill/>
        </p:spPr>
        <p:txBody>
          <a:bodyPr/>
          <a:lstStyle>
            <a:lvl1pPr>
              <a:defRPr sz="2400" b="1">
                <a:solidFill>
                  <a:schemeClr val="tx1"/>
                </a:solidFill>
                <a:latin typeface="Comic Sans MS" pitchFamily="66" charset="0"/>
              </a:defRPr>
            </a:lvl1pPr>
            <a:lvl2pPr marL="742950" indent="-285750">
              <a:defRPr sz="2400" b="1">
                <a:solidFill>
                  <a:schemeClr val="tx1"/>
                </a:solidFill>
                <a:latin typeface="Comic Sans MS" pitchFamily="66" charset="0"/>
              </a:defRPr>
            </a:lvl2pPr>
            <a:lvl3pPr marL="1143000" indent="-228600">
              <a:defRPr sz="2400" b="1">
                <a:solidFill>
                  <a:schemeClr val="tx1"/>
                </a:solidFill>
                <a:latin typeface="Comic Sans MS" pitchFamily="66" charset="0"/>
              </a:defRPr>
            </a:lvl3pPr>
            <a:lvl4pPr marL="1600200" indent="-228600">
              <a:defRPr sz="2400" b="1">
                <a:solidFill>
                  <a:schemeClr val="tx1"/>
                </a:solidFill>
                <a:latin typeface="Comic Sans MS" pitchFamily="66" charset="0"/>
              </a:defRPr>
            </a:lvl4pPr>
            <a:lvl5pPr marL="2057400" indent="-228600">
              <a:defRPr sz="2400" b="1">
                <a:solidFill>
                  <a:schemeClr val="tx1"/>
                </a:solidFill>
                <a:latin typeface="Comic Sans MS" pitchFamily="66" charset="0"/>
              </a:defRPr>
            </a:lvl5pPr>
            <a:lvl6pPr marL="2514600" indent="-228600" eaLnBrk="0" fontAlgn="base" hangingPunct="0">
              <a:spcBef>
                <a:spcPct val="0"/>
              </a:spcBef>
              <a:spcAft>
                <a:spcPct val="0"/>
              </a:spcAft>
              <a:defRPr sz="2400" b="1">
                <a:solidFill>
                  <a:schemeClr val="tx1"/>
                </a:solidFill>
                <a:latin typeface="Comic Sans MS" pitchFamily="66" charset="0"/>
              </a:defRPr>
            </a:lvl6pPr>
            <a:lvl7pPr marL="2971800" indent="-228600" eaLnBrk="0" fontAlgn="base" hangingPunct="0">
              <a:spcBef>
                <a:spcPct val="0"/>
              </a:spcBef>
              <a:spcAft>
                <a:spcPct val="0"/>
              </a:spcAft>
              <a:defRPr sz="2400" b="1">
                <a:solidFill>
                  <a:schemeClr val="tx1"/>
                </a:solidFill>
                <a:latin typeface="Comic Sans MS" pitchFamily="66" charset="0"/>
              </a:defRPr>
            </a:lvl7pPr>
            <a:lvl8pPr marL="3429000" indent="-228600" eaLnBrk="0" fontAlgn="base" hangingPunct="0">
              <a:spcBef>
                <a:spcPct val="0"/>
              </a:spcBef>
              <a:spcAft>
                <a:spcPct val="0"/>
              </a:spcAft>
              <a:defRPr sz="2400" b="1">
                <a:solidFill>
                  <a:schemeClr val="tx1"/>
                </a:solidFill>
                <a:latin typeface="Comic Sans MS" pitchFamily="66" charset="0"/>
              </a:defRPr>
            </a:lvl8pPr>
            <a:lvl9pPr marL="3886200" indent="-228600" eaLnBrk="0" fontAlgn="base" hangingPunct="0">
              <a:spcBef>
                <a:spcPct val="0"/>
              </a:spcBef>
              <a:spcAft>
                <a:spcPct val="0"/>
              </a:spcAft>
              <a:defRPr sz="2400" b="1">
                <a:solidFill>
                  <a:schemeClr val="tx1"/>
                </a:solidFill>
                <a:latin typeface="Comic Sans MS" pitchFamily="66" charset="0"/>
              </a:defRPr>
            </a:lvl9pPr>
          </a:lstStyle>
          <a:p>
            <a:fld id="{B71A7181-9BCB-4F4B-8F7D-D0EA9AF2BE72}" type="slidenum">
              <a:rPr lang="en-US" altLang="en-US" sz="1200" b="0">
                <a:latin typeface="Times" pitchFamily="18" charset="0"/>
              </a:rPr>
              <a:pPr/>
              <a:t>23</a:t>
            </a:fld>
            <a:endParaRPr lang="en-US" altLang="en-US" sz="1200" b="0">
              <a:latin typeface="Times" pitchFamily="18" charset="0"/>
            </a:endParaRPr>
          </a:p>
        </p:txBody>
      </p:sp>
    </p:spTree>
    <p:extLst>
      <p:ext uri="{BB962C8B-B14F-4D97-AF65-F5344CB8AC3E}">
        <p14:creationId xmlns:p14="http://schemas.microsoft.com/office/powerpoint/2010/main" val="2999837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a:ln/>
        </p:spPr>
      </p:sp>
      <p:sp>
        <p:nvSpPr>
          <p:cNvPr id="77827" name="Segnaposto note 2"/>
          <p:cNvSpPr>
            <a:spLocks noGrp="1"/>
          </p:cNvSpPr>
          <p:nvPr>
            <p:ph type="body" idx="1"/>
          </p:nvPr>
        </p:nvSpPr>
        <p:spPr>
          <a:noFill/>
        </p:spPr>
        <p:txBody>
          <a:bodyPr/>
          <a:lstStyle/>
          <a:p>
            <a:r>
              <a:rPr lang="it-IT" altLang="it-IT"/>
              <a:t>Timeline of venetoclax development</a:t>
            </a:r>
          </a:p>
          <a:p>
            <a:endParaRPr lang="it-IT" altLang="it-IT"/>
          </a:p>
          <a:p>
            <a:r>
              <a:rPr lang="it-IT" altLang="it-IT"/>
              <a:t>The BH3-mimetic venetoclax developed by </a:t>
            </a:r>
            <a:r>
              <a:rPr lang="it-IT" altLang="it-IT" b="1"/>
              <a:t>Abbvie</a:t>
            </a:r>
            <a:r>
              <a:rPr lang="it-IT" altLang="it-IT"/>
              <a:t> received FDA-approval within 3 years of initial publication and is now being evaluated clinically in many haematological malignancies.</a:t>
            </a:r>
          </a:p>
          <a:p>
            <a:endParaRPr lang="it-IT" altLang="it-IT"/>
          </a:p>
          <a:p>
            <a:r>
              <a:rPr lang="it-IT" altLang="it-IT"/>
              <a:t>EMA approval for venetoclax was given December 2016 (https://news.abbvie.com/news/european-commission-grants-conditional-marketing-approval-for-abbvies-venclyxto-venetoclax-monotherapy-for-appropriate-patients- with-difficult-to-treat-chronic-lymphocytic-leukaemia.htm). </a:t>
            </a:r>
          </a:p>
          <a:p>
            <a:endParaRPr lang="it-IT" altLang="it-IT"/>
          </a:p>
          <a:p>
            <a:r>
              <a:rPr lang="it-IT" altLang="it-IT"/>
              <a:t>AML, acute myeloid leukaemia; BCR, B cell receptor; CLL, chronic lymphocytic leukaemia; </a:t>
            </a:r>
            <a:r>
              <a:rPr lang="it-IT" altLang="it-IT" b="1"/>
              <a:t>EMA</a:t>
            </a:r>
            <a:r>
              <a:rPr lang="it-IT" altLang="it-IT"/>
              <a:t>, European Medicines Agency; </a:t>
            </a:r>
            <a:r>
              <a:rPr lang="it-IT" altLang="it-IT" b="1"/>
              <a:t>FDA</a:t>
            </a:r>
            <a:r>
              <a:rPr lang="it-IT" altLang="it-IT"/>
              <a:t>, US Food And Drug Administration; MAA, Marketing Authorisation Application; NHL, non-Hodgkin lymphoma; </a:t>
            </a:r>
            <a:r>
              <a:rPr lang="it-IT" altLang="it-IT" b="1"/>
              <a:t>R/R, relapsed/refractory.</a:t>
            </a:r>
          </a:p>
          <a:p>
            <a:endParaRPr lang="it-IT" altLang="it-IT" b="1"/>
          </a:p>
          <a:p>
            <a:r>
              <a:rPr lang="it-IT" altLang="it-IT" b="1"/>
              <a:t>Bendamustina</a:t>
            </a:r>
            <a:r>
              <a:rPr lang="it-IT" altLang="it-IT"/>
              <a:t> (Levact®, Ribomustin® e Treanda®; SDX-105) è un agente </a:t>
            </a:r>
            <a:r>
              <a:rPr lang="it-IT" altLang="it-IT">
                <a:hlinkClick r:id="rId3" tooltip="Chemioterapia dei tumori"/>
              </a:rPr>
              <a:t>antineoplastico</a:t>
            </a:r>
            <a:r>
              <a:rPr lang="it-IT" altLang="it-IT"/>
              <a:t> peculiare, che associa nella sua struttura chimica un agente </a:t>
            </a:r>
            <a:r>
              <a:rPr lang="it-IT" altLang="it-IT" b="1"/>
              <a:t>alchilante</a:t>
            </a:r>
            <a:r>
              <a:rPr lang="it-IT" altLang="it-IT"/>
              <a:t> (mostarda azotata, 2 gruppi cloroetilici) ed un antimetabolita analogo della purina. </a:t>
            </a:r>
          </a:p>
          <a:p>
            <a:r>
              <a:rPr lang="it-IT" altLang="it-IT"/>
              <a:t>Bendamustina è utilizzata nel trattamento dei </a:t>
            </a:r>
            <a:r>
              <a:rPr lang="it-IT" altLang="it-IT">
                <a:hlinkClick r:id="rId4" tooltip="Linfoma non Hodgkin"/>
              </a:rPr>
              <a:t>linfomi non Hodgkin</a:t>
            </a:r>
            <a:r>
              <a:rPr lang="it-IT" altLang="it-IT"/>
              <a:t> indolenti, della </a:t>
            </a:r>
            <a:r>
              <a:rPr lang="it-IT" altLang="it-IT">
                <a:hlinkClick r:id="rId5" tooltip="Leucemia linfatica cronica"/>
              </a:rPr>
              <a:t>leucemia linfatica cronica</a:t>
            </a:r>
            <a:r>
              <a:rPr lang="it-IT" altLang="it-IT"/>
              <a:t>, del </a:t>
            </a:r>
            <a:r>
              <a:rPr lang="it-IT" altLang="it-IT">
                <a:hlinkClick r:id="rId6" tooltip="Mieloma multiplo"/>
              </a:rPr>
              <a:t>mieloma multiplo</a:t>
            </a:r>
            <a:r>
              <a:rPr lang="it-IT" altLang="it-IT"/>
              <a:t> e del </a:t>
            </a:r>
            <a:r>
              <a:rPr lang="it-IT" altLang="it-IT">
                <a:hlinkClick r:id="rId7" tooltip="Linfoma di Hodgkin"/>
              </a:rPr>
              <a:t>linfoma di Hodgkin</a:t>
            </a:r>
            <a:r>
              <a:rPr lang="it-IT" altLang="it-IT"/>
              <a:t>.</a:t>
            </a:r>
          </a:p>
          <a:p>
            <a:endParaRPr lang="it-IT" altLang="it-IT" b="1"/>
          </a:p>
          <a:p>
            <a:r>
              <a:rPr lang="it-IT" altLang="it-IT"/>
              <a:t>Spleen tyrosine kinase, Bruton’s tyrosine kinase, and the phosphatidylinositol 3-kinase (PI3K) </a:t>
            </a:r>
            <a:r>
              <a:rPr lang="el-GR" altLang="it-IT"/>
              <a:t>δ </a:t>
            </a:r>
            <a:r>
              <a:rPr lang="it-IT" altLang="it-IT"/>
              <a:t>isoform are essential for B-cell receptor signal transduction but also mediate the effect of other pathways engaged in chronic lymphocytic leukemia cells in the tissue-microenvironment. Orally bioavailable inhibitors of spleen tyrosine kinase, Bruton’s tyrosine kinase, or PI3K</a:t>
            </a:r>
            <a:r>
              <a:rPr lang="el-GR" altLang="it-IT"/>
              <a:t>δ, </a:t>
            </a:r>
            <a:r>
              <a:rPr lang="it-IT" altLang="it-IT"/>
              <a:t>induce high rates of durable responses. </a:t>
            </a:r>
            <a:r>
              <a:rPr lang="it-IT" altLang="it-IT" b="1"/>
              <a:t>Ibrutinib</a:t>
            </a:r>
            <a:r>
              <a:rPr lang="it-IT" altLang="it-IT"/>
              <a:t>, a covalent inhibitor of Bruton’s tyrosine kinase, and </a:t>
            </a:r>
            <a:r>
              <a:rPr lang="it-IT" altLang="it-IT" b="1"/>
              <a:t>idelalisib</a:t>
            </a:r>
            <a:r>
              <a:rPr lang="it-IT" altLang="it-IT"/>
              <a:t>, a selective inhibitor of PI3K</a:t>
            </a:r>
            <a:r>
              <a:rPr lang="el-GR" altLang="it-IT"/>
              <a:t>δ, </a:t>
            </a:r>
            <a:r>
              <a:rPr lang="it-IT" altLang="it-IT"/>
              <a:t>have obtained regulatory approval in chronic lymphocytic leukemia. Ibrutinib and idelalisib are active in patients with high-risk features, achieving superior disease control in difficult-to-treat patients than prior best therapy, making them the preferred agents for chronic lymphocytic leukemia with TP53 aberrations and for patients resistant to chemoimmunotherapy. </a:t>
            </a:r>
          </a:p>
          <a:p>
            <a:r>
              <a:rPr lang="it-IT" altLang="it-IT"/>
              <a:t>In randomized trials, both ibrutinib, </a:t>
            </a:r>
            <a:r>
              <a:rPr lang="it-IT" altLang="it-IT" i="1"/>
              <a:t>versus</a:t>
            </a:r>
            <a:r>
              <a:rPr lang="it-IT" altLang="it-IT"/>
              <a:t> ofatumumab (anti-CD20), and idelalisib in combination with rituximab, </a:t>
            </a:r>
            <a:r>
              <a:rPr lang="it-IT" altLang="it-IT" i="1"/>
              <a:t>versus</a:t>
            </a:r>
            <a:r>
              <a:rPr lang="it-IT" altLang="it-IT"/>
              <a:t> placebo with rituximab improved survival in relapsed/refractory chronic lymphocytic leukemia. </a:t>
            </a:r>
            <a:r>
              <a:rPr lang="it-IT" altLang="it-IT" b="1"/>
              <a:t>Responses to B-cell receptor inhibitors are mostly partial</a:t>
            </a:r>
            <a:r>
              <a:rPr lang="it-IT" altLang="it-IT"/>
              <a:t>, and within clinical trials treatment is continued until progression or occurrence of intolerable </a:t>
            </a:r>
            <a:r>
              <a:rPr lang="it-IT" altLang="it-IT" b="1"/>
              <a:t>side effects</a:t>
            </a:r>
            <a:r>
              <a:rPr lang="it-IT" altLang="it-IT"/>
              <a:t>. Ibrutinib and idelalisib are, overall, well tolerated; notable adverse events include increased bruising and incidence of atrial fibrillation on ibrutinib and colitis, pneumonitis and transaminase elevations on idelalisib. </a:t>
            </a:r>
            <a:endParaRPr lang="it-IT" altLang="it-IT" b="1"/>
          </a:p>
          <a:p>
            <a:endParaRPr lang="it-IT" altLang="it-IT"/>
          </a:p>
        </p:txBody>
      </p:sp>
      <p:sp>
        <p:nvSpPr>
          <p:cNvPr id="77828" name="Segnaposto numero diapositiva 3"/>
          <p:cNvSpPr>
            <a:spLocks noGrp="1"/>
          </p:cNvSpPr>
          <p:nvPr>
            <p:ph type="sldNum" sz="quarter" idx="5"/>
          </p:nvPr>
        </p:nvSpPr>
        <p:spPr>
          <a:noFill/>
        </p:spPr>
        <p:txBody>
          <a:bodyPr/>
          <a:lstStyle>
            <a:lvl1pPr>
              <a:defRPr sz="2400" b="1">
                <a:solidFill>
                  <a:schemeClr val="tx1"/>
                </a:solidFill>
                <a:latin typeface="Comic Sans MS" pitchFamily="66" charset="0"/>
              </a:defRPr>
            </a:lvl1pPr>
            <a:lvl2pPr marL="742950" indent="-285750">
              <a:defRPr sz="2400" b="1">
                <a:solidFill>
                  <a:schemeClr val="tx1"/>
                </a:solidFill>
                <a:latin typeface="Comic Sans MS" pitchFamily="66" charset="0"/>
              </a:defRPr>
            </a:lvl2pPr>
            <a:lvl3pPr marL="1143000" indent="-228600">
              <a:defRPr sz="2400" b="1">
                <a:solidFill>
                  <a:schemeClr val="tx1"/>
                </a:solidFill>
                <a:latin typeface="Comic Sans MS" pitchFamily="66" charset="0"/>
              </a:defRPr>
            </a:lvl3pPr>
            <a:lvl4pPr marL="1600200" indent="-228600">
              <a:defRPr sz="2400" b="1">
                <a:solidFill>
                  <a:schemeClr val="tx1"/>
                </a:solidFill>
                <a:latin typeface="Comic Sans MS" pitchFamily="66" charset="0"/>
              </a:defRPr>
            </a:lvl4pPr>
            <a:lvl5pPr marL="2057400" indent="-228600">
              <a:defRPr sz="2400" b="1">
                <a:solidFill>
                  <a:schemeClr val="tx1"/>
                </a:solidFill>
                <a:latin typeface="Comic Sans MS" pitchFamily="66" charset="0"/>
              </a:defRPr>
            </a:lvl5pPr>
            <a:lvl6pPr marL="2514600" indent="-228600" eaLnBrk="0" fontAlgn="base" hangingPunct="0">
              <a:spcBef>
                <a:spcPct val="0"/>
              </a:spcBef>
              <a:spcAft>
                <a:spcPct val="0"/>
              </a:spcAft>
              <a:defRPr sz="2400" b="1">
                <a:solidFill>
                  <a:schemeClr val="tx1"/>
                </a:solidFill>
                <a:latin typeface="Comic Sans MS" pitchFamily="66" charset="0"/>
              </a:defRPr>
            </a:lvl6pPr>
            <a:lvl7pPr marL="2971800" indent="-228600" eaLnBrk="0" fontAlgn="base" hangingPunct="0">
              <a:spcBef>
                <a:spcPct val="0"/>
              </a:spcBef>
              <a:spcAft>
                <a:spcPct val="0"/>
              </a:spcAft>
              <a:defRPr sz="2400" b="1">
                <a:solidFill>
                  <a:schemeClr val="tx1"/>
                </a:solidFill>
                <a:latin typeface="Comic Sans MS" pitchFamily="66" charset="0"/>
              </a:defRPr>
            </a:lvl7pPr>
            <a:lvl8pPr marL="3429000" indent="-228600" eaLnBrk="0" fontAlgn="base" hangingPunct="0">
              <a:spcBef>
                <a:spcPct val="0"/>
              </a:spcBef>
              <a:spcAft>
                <a:spcPct val="0"/>
              </a:spcAft>
              <a:defRPr sz="2400" b="1">
                <a:solidFill>
                  <a:schemeClr val="tx1"/>
                </a:solidFill>
                <a:latin typeface="Comic Sans MS" pitchFamily="66" charset="0"/>
              </a:defRPr>
            </a:lvl8pPr>
            <a:lvl9pPr marL="3886200" indent="-228600" eaLnBrk="0" fontAlgn="base" hangingPunct="0">
              <a:spcBef>
                <a:spcPct val="0"/>
              </a:spcBef>
              <a:spcAft>
                <a:spcPct val="0"/>
              </a:spcAft>
              <a:defRPr sz="2400" b="1">
                <a:solidFill>
                  <a:schemeClr val="tx1"/>
                </a:solidFill>
                <a:latin typeface="Comic Sans MS" pitchFamily="66" charset="0"/>
              </a:defRPr>
            </a:lvl9pPr>
          </a:lstStyle>
          <a:p>
            <a:fld id="{4386D983-9D85-439B-A155-B1653E4F1D6B}" type="slidenum">
              <a:rPr lang="it-IT" altLang="it-IT" sz="1200" b="0">
                <a:latin typeface="Times" pitchFamily="18" charset="0"/>
              </a:rPr>
              <a:pPr/>
              <a:t>26</a:t>
            </a:fld>
            <a:endParaRPr lang="it-IT" altLang="it-IT" sz="1200" b="0">
              <a:latin typeface="Times" pitchFamily="18" charset="0"/>
            </a:endParaRPr>
          </a:p>
        </p:txBody>
      </p:sp>
    </p:spTree>
    <p:extLst>
      <p:ext uri="{BB962C8B-B14F-4D97-AF65-F5344CB8AC3E}">
        <p14:creationId xmlns:p14="http://schemas.microsoft.com/office/powerpoint/2010/main" val="882916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09F7084B-BAF8-494E-ABD2-7979882989F5}" type="slidenum">
              <a:rPr lang="en-US" altLang="it-IT" sz="1200" smtClean="0">
                <a:latin typeface="Arial" panose="020B0604020202020204" pitchFamily="34" charset="0"/>
              </a:rPr>
              <a:pPr/>
              <a:t>37</a:t>
            </a:fld>
            <a:endParaRPr lang="en-US" altLang="it-IT" sz="1200">
              <a:latin typeface="Arial" panose="020B0604020202020204"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Tree>
    <p:extLst>
      <p:ext uri="{BB962C8B-B14F-4D97-AF65-F5344CB8AC3E}">
        <p14:creationId xmlns:p14="http://schemas.microsoft.com/office/powerpoint/2010/main" val="161902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380BF8E-A0FC-405C-B81A-E7F4E307F80E}" type="datetimeFigureOut">
              <a:rPr lang="it-IT" smtClean="0"/>
              <a:t>06/12/2022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8E1EB9-CC46-4197-853D-F619323C4068}" type="slidenum">
              <a:rPr lang="it-IT" smtClean="0"/>
              <a:t>‹#›</a:t>
            </a:fld>
            <a:endParaRPr lang="it-IT"/>
          </a:p>
        </p:txBody>
      </p:sp>
    </p:spTree>
    <p:extLst>
      <p:ext uri="{BB962C8B-B14F-4D97-AF65-F5344CB8AC3E}">
        <p14:creationId xmlns:p14="http://schemas.microsoft.com/office/powerpoint/2010/main" val="1507444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380BF8E-A0FC-405C-B81A-E7F4E307F80E}" type="datetimeFigureOut">
              <a:rPr lang="it-IT" smtClean="0"/>
              <a:t>06/12/2022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8E1EB9-CC46-4197-853D-F619323C4068}" type="slidenum">
              <a:rPr lang="it-IT" smtClean="0"/>
              <a:t>‹#›</a:t>
            </a:fld>
            <a:endParaRPr lang="it-IT"/>
          </a:p>
        </p:txBody>
      </p:sp>
    </p:spTree>
    <p:extLst>
      <p:ext uri="{BB962C8B-B14F-4D97-AF65-F5344CB8AC3E}">
        <p14:creationId xmlns:p14="http://schemas.microsoft.com/office/powerpoint/2010/main" val="27891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380BF8E-A0FC-405C-B81A-E7F4E307F80E}" type="datetimeFigureOut">
              <a:rPr lang="it-IT" smtClean="0"/>
              <a:t>06/12/2022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8E1EB9-CC46-4197-853D-F619323C4068}" type="slidenum">
              <a:rPr lang="it-IT" smtClean="0"/>
              <a:t>‹#›</a:t>
            </a:fld>
            <a:endParaRPr lang="it-IT"/>
          </a:p>
        </p:txBody>
      </p:sp>
    </p:spTree>
    <p:extLst>
      <p:ext uri="{BB962C8B-B14F-4D97-AF65-F5344CB8AC3E}">
        <p14:creationId xmlns:p14="http://schemas.microsoft.com/office/powerpoint/2010/main" val="1014402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972000"/>
          </a:xfrm>
        </p:spPr>
        <p:txBody>
          <a:bodyPr lIns="0" tIns="0" rIns="0" bIns="0" anchor="t">
            <a:normAutofit/>
          </a:bodyPr>
          <a:lstStyle>
            <a:lvl1pPr>
              <a:defRPr sz="2800"/>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6" name="Textplatzhalter 4"/>
          <p:cNvSpPr>
            <a:spLocks noGrp="1"/>
          </p:cNvSpPr>
          <p:nvPr>
            <p:ph type="body" sz="quarter" idx="10"/>
          </p:nvPr>
        </p:nvSpPr>
        <p:spPr>
          <a:xfrm>
            <a:off x="0" y="6429375"/>
            <a:ext cx="9143999" cy="428625"/>
          </a:xfrm>
        </p:spPr>
        <p:txBody>
          <a:bodyPr lIns="450000" tIns="0" rIns="0" bIns="90000" anchor="b">
            <a:noAutofit/>
          </a:bodyPr>
          <a:lstStyle>
            <a:lvl1pPr marL="0" indent="0">
              <a:spcBef>
                <a:spcPts val="0"/>
              </a:spcBef>
              <a:buNone/>
              <a:defRPr sz="1100"/>
            </a:lvl1pPr>
            <a:lvl2pPr indent="0">
              <a:spcBef>
                <a:spcPts val="0"/>
              </a:spcBef>
              <a:buNone/>
              <a:defRPr sz="1000"/>
            </a:lvl2pPr>
            <a:lvl3pPr indent="0">
              <a:spcBef>
                <a:spcPts val="0"/>
              </a:spcBef>
              <a:buNone/>
              <a:defRPr sz="1000"/>
            </a:lvl3pPr>
            <a:lvl4pPr indent="0">
              <a:spcBef>
                <a:spcPts val="0"/>
              </a:spcBef>
              <a:buNone/>
              <a:defRPr sz="1000"/>
            </a:lvl4pPr>
            <a:lvl5pPr indent="0">
              <a:spcBef>
                <a:spcPts val="0"/>
              </a:spcBef>
              <a:buNone/>
              <a:defRPr sz="1000"/>
            </a:lvl5pPr>
          </a:lstStyle>
          <a:p>
            <a:pPr lvl="0"/>
            <a:r>
              <a:rPr lang="de-DE" noProof="0"/>
              <a:t>Textmasterformate durch Klicken bearbeiten</a:t>
            </a:r>
          </a:p>
        </p:txBody>
      </p:sp>
      <p:sp>
        <p:nvSpPr>
          <p:cNvPr id="4" name="Foliennummernplatzhalter 3"/>
          <p:cNvSpPr>
            <a:spLocks noGrp="1"/>
          </p:cNvSpPr>
          <p:nvPr>
            <p:ph type="sldNum" sz="quarter" idx="11"/>
          </p:nvPr>
        </p:nvSpPr>
        <p:spPr>
          <a:xfrm>
            <a:off x="7010400" y="0"/>
            <a:ext cx="2133600" cy="365125"/>
          </a:xfrm>
        </p:spPr>
        <p:txBody>
          <a:bodyPr lIns="0" tIns="72000" rIns="144000" bIns="72000"/>
          <a:lstStyle>
            <a:lvl1pPr>
              <a:defRPr sz="1600">
                <a:solidFill>
                  <a:schemeClr val="bg1"/>
                </a:solidFill>
              </a:defRPr>
            </a:lvl1pPr>
          </a:lstStyle>
          <a:p>
            <a:pPr>
              <a:defRPr/>
            </a:pPr>
            <a:fld id="{C7F55F4B-2315-4E61-989F-C28C060C5CC6}" type="slidenum">
              <a:rPr lang="en-US" altLang="it-IT"/>
              <a:pPr>
                <a:defRPr/>
              </a:pPr>
              <a:t>‹#›</a:t>
            </a:fld>
            <a:endParaRPr lang="en-US" altLang="it-IT"/>
          </a:p>
        </p:txBody>
      </p:sp>
    </p:spTree>
    <p:extLst>
      <p:ext uri="{BB962C8B-B14F-4D97-AF65-F5344CB8AC3E}">
        <p14:creationId xmlns:p14="http://schemas.microsoft.com/office/powerpoint/2010/main" val="280767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380BF8E-A0FC-405C-B81A-E7F4E307F80E}" type="datetimeFigureOut">
              <a:rPr lang="it-IT" smtClean="0"/>
              <a:t>06/12/2022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8E1EB9-CC46-4197-853D-F619323C4068}" type="slidenum">
              <a:rPr lang="it-IT" smtClean="0"/>
              <a:t>‹#›</a:t>
            </a:fld>
            <a:endParaRPr lang="it-IT"/>
          </a:p>
        </p:txBody>
      </p:sp>
    </p:spTree>
    <p:extLst>
      <p:ext uri="{BB962C8B-B14F-4D97-AF65-F5344CB8AC3E}">
        <p14:creationId xmlns:p14="http://schemas.microsoft.com/office/powerpoint/2010/main" val="135371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A380BF8E-A0FC-405C-B81A-E7F4E307F80E}" type="datetimeFigureOut">
              <a:rPr lang="it-IT" smtClean="0"/>
              <a:t>06/12/2022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8E1EB9-CC46-4197-853D-F619323C4068}" type="slidenum">
              <a:rPr lang="it-IT" smtClean="0"/>
              <a:t>‹#›</a:t>
            </a:fld>
            <a:endParaRPr lang="it-IT"/>
          </a:p>
        </p:txBody>
      </p:sp>
    </p:spTree>
    <p:extLst>
      <p:ext uri="{BB962C8B-B14F-4D97-AF65-F5344CB8AC3E}">
        <p14:creationId xmlns:p14="http://schemas.microsoft.com/office/powerpoint/2010/main" val="24628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380BF8E-A0FC-405C-B81A-E7F4E307F80E}" type="datetimeFigureOut">
              <a:rPr lang="it-IT" smtClean="0"/>
              <a:t>06/12/2022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8E1EB9-CC46-4197-853D-F619323C4068}" type="slidenum">
              <a:rPr lang="it-IT" smtClean="0"/>
              <a:t>‹#›</a:t>
            </a:fld>
            <a:endParaRPr lang="it-IT"/>
          </a:p>
        </p:txBody>
      </p:sp>
    </p:spTree>
    <p:extLst>
      <p:ext uri="{BB962C8B-B14F-4D97-AF65-F5344CB8AC3E}">
        <p14:creationId xmlns:p14="http://schemas.microsoft.com/office/powerpoint/2010/main" val="167633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380BF8E-A0FC-405C-B81A-E7F4E307F80E}" type="datetimeFigureOut">
              <a:rPr lang="it-IT" smtClean="0"/>
              <a:t>06/12/2022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78E1EB9-CC46-4197-853D-F619323C4068}" type="slidenum">
              <a:rPr lang="it-IT" smtClean="0"/>
              <a:t>‹#›</a:t>
            </a:fld>
            <a:endParaRPr lang="it-IT"/>
          </a:p>
        </p:txBody>
      </p:sp>
    </p:spTree>
    <p:extLst>
      <p:ext uri="{BB962C8B-B14F-4D97-AF65-F5344CB8AC3E}">
        <p14:creationId xmlns:p14="http://schemas.microsoft.com/office/powerpoint/2010/main" val="3629203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380BF8E-A0FC-405C-B81A-E7F4E307F80E}" type="datetimeFigureOut">
              <a:rPr lang="it-IT" smtClean="0"/>
              <a:t>06/12/2022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78E1EB9-CC46-4197-853D-F619323C4068}" type="slidenum">
              <a:rPr lang="it-IT" smtClean="0"/>
              <a:t>‹#›</a:t>
            </a:fld>
            <a:endParaRPr lang="it-IT"/>
          </a:p>
        </p:txBody>
      </p:sp>
    </p:spTree>
    <p:extLst>
      <p:ext uri="{BB962C8B-B14F-4D97-AF65-F5344CB8AC3E}">
        <p14:creationId xmlns:p14="http://schemas.microsoft.com/office/powerpoint/2010/main" val="3042451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380BF8E-A0FC-405C-B81A-E7F4E307F80E}" type="datetimeFigureOut">
              <a:rPr lang="it-IT" smtClean="0"/>
              <a:t>06/12/2022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78E1EB9-CC46-4197-853D-F619323C4068}" type="slidenum">
              <a:rPr lang="it-IT" smtClean="0"/>
              <a:t>‹#›</a:t>
            </a:fld>
            <a:endParaRPr lang="it-IT"/>
          </a:p>
        </p:txBody>
      </p:sp>
    </p:spTree>
    <p:extLst>
      <p:ext uri="{BB962C8B-B14F-4D97-AF65-F5344CB8AC3E}">
        <p14:creationId xmlns:p14="http://schemas.microsoft.com/office/powerpoint/2010/main" val="2000009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380BF8E-A0FC-405C-B81A-E7F4E307F80E}" type="datetimeFigureOut">
              <a:rPr lang="it-IT" smtClean="0"/>
              <a:t>06/12/2022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8E1EB9-CC46-4197-853D-F619323C4068}" type="slidenum">
              <a:rPr lang="it-IT" smtClean="0"/>
              <a:t>‹#›</a:t>
            </a:fld>
            <a:endParaRPr lang="it-IT"/>
          </a:p>
        </p:txBody>
      </p:sp>
    </p:spTree>
    <p:extLst>
      <p:ext uri="{BB962C8B-B14F-4D97-AF65-F5344CB8AC3E}">
        <p14:creationId xmlns:p14="http://schemas.microsoft.com/office/powerpoint/2010/main" val="68868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380BF8E-A0FC-405C-B81A-E7F4E307F80E}" type="datetimeFigureOut">
              <a:rPr lang="it-IT" smtClean="0"/>
              <a:t>06/12/2022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8E1EB9-CC46-4197-853D-F619323C4068}" type="slidenum">
              <a:rPr lang="it-IT" smtClean="0"/>
              <a:t>‹#›</a:t>
            </a:fld>
            <a:endParaRPr lang="it-IT"/>
          </a:p>
        </p:txBody>
      </p:sp>
    </p:spTree>
    <p:extLst>
      <p:ext uri="{BB962C8B-B14F-4D97-AF65-F5344CB8AC3E}">
        <p14:creationId xmlns:p14="http://schemas.microsoft.com/office/powerpoint/2010/main" val="323200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0BF8E-A0FC-405C-B81A-E7F4E307F80E}" type="datetimeFigureOut">
              <a:rPr lang="it-IT" smtClean="0"/>
              <a:t>06/12/2022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E1EB9-CC46-4197-853D-F619323C4068}" type="slidenum">
              <a:rPr lang="it-IT" smtClean="0"/>
              <a:t>‹#›</a:t>
            </a:fld>
            <a:endParaRPr lang="it-IT"/>
          </a:p>
        </p:txBody>
      </p:sp>
    </p:spTree>
    <p:extLst>
      <p:ext uri="{BB962C8B-B14F-4D97-AF65-F5344CB8AC3E}">
        <p14:creationId xmlns:p14="http://schemas.microsoft.com/office/powerpoint/2010/main" val="4152021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18F61-BC2C-4A19-9140-FA3EF1A5CF5C}"/>
              </a:ext>
            </a:extLst>
          </p:cNvPr>
          <p:cNvSpPr>
            <a:spLocks noGrp="1"/>
          </p:cNvSpPr>
          <p:nvPr>
            <p:ph type="ctrTitle"/>
          </p:nvPr>
        </p:nvSpPr>
        <p:spPr>
          <a:xfrm>
            <a:off x="685800" y="2377349"/>
            <a:ext cx="7772400" cy="1470025"/>
          </a:xfrm>
        </p:spPr>
        <p:txBody>
          <a:bodyPr>
            <a:normAutofit/>
          </a:bodyPr>
          <a:lstStyle/>
          <a:p>
            <a:r>
              <a:rPr lang="en-US" sz="7200" dirty="0">
                <a:latin typeface="Comic Sans MS" panose="030F0702030302020204" pitchFamily="66" charset="0"/>
              </a:rPr>
              <a:t>731360</a:t>
            </a:r>
          </a:p>
        </p:txBody>
      </p:sp>
    </p:spTree>
    <p:extLst>
      <p:ext uri="{BB962C8B-B14F-4D97-AF65-F5344CB8AC3E}">
        <p14:creationId xmlns:p14="http://schemas.microsoft.com/office/powerpoint/2010/main" val="2733554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63500" y="276863"/>
            <a:ext cx="8975228" cy="4368736"/>
          </a:xfrm>
          <a:prstGeom prst="rect">
            <a:avLst/>
          </a:prstGeom>
        </p:spPr>
      </p:pic>
      <p:sp>
        <p:nvSpPr>
          <p:cNvPr id="40963" name="Rettangolo 1"/>
          <p:cNvSpPr>
            <a:spLocks noChangeArrowheads="1"/>
          </p:cNvSpPr>
          <p:nvPr/>
        </p:nvSpPr>
        <p:spPr bwMode="auto">
          <a:xfrm>
            <a:off x="1397001" y="11393"/>
            <a:ext cx="74220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it-IT" sz="2400" b="1" i="1" u="sng" dirty="0" err="1">
                <a:solidFill>
                  <a:srgbClr val="0070C0"/>
                </a:solidFill>
                <a:latin typeface="Comic Sans MS" pitchFamily="66" charset="0"/>
                <a:cs typeface="Arial" charset="0"/>
              </a:rPr>
              <a:t>Inibitori</a:t>
            </a:r>
            <a:r>
              <a:rPr lang="en-US" altLang="it-IT" sz="2400" b="1" i="1" u="sng" dirty="0">
                <a:solidFill>
                  <a:srgbClr val="0070C0"/>
                </a:solidFill>
                <a:latin typeface="Comic Sans MS" pitchFamily="66" charset="0"/>
                <a:cs typeface="Arial" charset="0"/>
              </a:rPr>
              <a:t> del proteasoma </a:t>
            </a:r>
            <a:r>
              <a:rPr lang="en-US" altLang="it-IT" sz="2400" dirty="0">
                <a:solidFill>
                  <a:srgbClr val="0070C0"/>
                </a:solidFill>
                <a:latin typeface="Comic Sans MS" pitchFamily="66" charset="0"/>
                <a:cs typeface="Arial" charset="0"/>
              </a:rPr>
              <a:t>(</a:t>
            </a:r>
            <a:r>
              <a:rPr lang="en-US" altLang="it-IT" sz="2400" i="1" u="sng" dirty="0" err="1">
                <a:solidFill>
                  <a:srgbClr val="0070C0"/>
                </a:solidFill>
                <a:latin typeface="Comic Sans MS" pitchFamily="66" charset="0"/>
                <a:cs typeface="Arial" charset="0"/>
              </a:rPr>
              <a:t>Bortezomib</a:t>
            </a:r>
            <a:r>
              <a:rPr lang="en-US" altLang="it-IT" sz="2400" i="1" u="sng" dirty="0">
                <a:solidFill>
                  <a:srgbClr val="0070C0"/>
                </a:solidFill>
                <a:latin typeface="Comic Sans MS" pitchFamily="66" charset="0"/>
                <a:cs typeface="Arial" charset="0"/>
              </a:rPr>
              <a:t>/</a:t>
            </a:r>
            <a:r>
              <a:rPr lang="en-US" altLang="it-IT" sz="2400" i="1" u="sng" dirty="0" err="1">
                <a:solidFill>
                  <a:srgbClr val="0070C0"/>
                </a:solidFill>
                <a:latin typeface="Comic Sans MS" pitchFamily="66" charset="0"/>
                <a:cs typeface="Arial" charset="0"/>
              </a:rPr>
              <a:t>Velcade</a:t>
            </a:r>
            <a:r>
              <a:rPr lang="en-US" altLang="it-IT" sz="2400" dirty="0">
                <a:solidFill>
                  <a:srgbClr val="0070C0"/>
                </a:solidFill>
                <a:latin typeface="Comic Sans MS" pitchFamily="66" charset="0"/>
                <a:cs typeface="Arial" charset="0"/>
              </a:rPr>
              <a:t>)</a:t>
            </a:r>
          </a:p>
        </p:txBody>
      </p:sp>
      <p:sp>
        <p:nvSpPr>
          <p:cNvPr id="4" name="Rettangolo 3"/>
          <p:cNvSpPr/>
          <p:nvPr/>
        </p:nvSpPr>
        <p:spPr>
          <a:xfrm>
            <a:off x="0" y="4613691"/>
            <a:ext cx="9144000" cy="2123658"/>
          </a:xfrm>
          <a:prstGeom prst="rect">
            <a:avLst/>
          </a:prstGeom>
        </p:spPr>
        <p:txBody>
          <a:bodyPr wrap="square">
            <a:spAutoFit/>
          </a:bodyPr>
          <a:lstStyle/>
          <a:p>
            <a:r>
              <a:rPr lang="en-US" sz="2000" dirty="0" err="1">
                <a:latin typeface="Comic Sans MS" panose="030F0702030302020204" pitchFamily="66" charset="0"/>
              </a:rPr>
              <a:t>Boronic</a:t>
            </a:r>
            <a:r>
              <a:rPr lang="en-US" sz="2000" dirty="0">
                <a:latin typeface="Comic Sans MS" panose="030F0702030302020204" pitchFamily="66" charset="0"/>
              </a:rPr>
              <a:t> acids like </a:t>
            </a:r>
            <a:r>
              <a:rPr lang="en-US" sz="2000" dirty="0" err="1">
                <a:solidFill>
                  <a:srgbClr val="FF0000"/>
                </a:solidFill>
                <a:latin typeface="Comic Sans MS" panose="030F0702030302020204" pitchFamily="66" charset="0"/>
              </a:rPr>
              <a:t>Velcade</a:t>
            </a:r>
            <a:r>
              <a:rPr lang="en-US" sz="2000" dirty="0">
                <a:solidFill>
                  <a:srgbClr val="FF0000"/>
                </a:solidFill>
                <a:latin typeface="Comic Sans MS" panose="030F0702030302020204" pitchFamily="66" charset="0"/>
              </a:rPr>
              <a:t> </a:t>
            </a:r>
            <a:r>
              <a:rPr lang="en-US" sz="2000" dirty="0">
                <a:latin typeface="Comic Sans MS" panose="030F0702030302020204" pitchFamily="66" charset="0"/>
              </a:rPr>
              <a:t>bind the active site of serine proteases of the chymotrypsin class. This suggested that such compounds might inhibit the chymotrypsin-like active site in the 20S core of the proteasome</a:t>
            </a:r>
            <a:r>
              <a:rPr lang="it-IT" sz="2000" dirty="0">
                <a:latin typeface="Comic Sans MS" panose="030F0702030302020204" pitchFamily="66" charset="0"/>
              </a:rPr>
              <a:t>. </a:t>
            </a:r>
            <a:r>
              <a:rPr lang="it-IT" sz="2000" dirty="0" err="1">
                <a:latin typeface="Comic Sans MS" panose="030F0702030302020204" pitchFamily="66" charset="0"/>
              </a:rPr>
              <a:t>Velcade</a:t>
            </a:r>
            <a:r>
              <a:rPr lang="it-IT" sz="2000" dirty="0">
                <a:latin typeface="Comic Sans MS" panose="030F0702030302020204" pitchFamily="66" charset="0"/>
              </a:rPr>
              <a:t> shows </a:t>
            </a:r>
            <a:r>
              <a:rPr lang="en-US" sz="2000" dirty="0">
                <a:latin typeface="Comic Sans MS" panose="030F0702030302020204" pitchFamily="66" charset="0"/>
              </a:rPr>
              <a:t>a strong preference for </a:t>
            </a:r>
            <a:r>
              <a:rPr lang="en-US" sz="2000" b="1" i="1" u="sng" dirty="0">
                <a:latin typeface="Comic Sans MS" panose="030F0702030302020204" pitchFamily="66" charset="0"/>
              </a:rPr>
              <a:t>inhibiting the β5 chymotryptic activity </a:t>
            </a:r>
            <a:r>
              <a:rPr lang="en-US" sz="2000" dirty="0">
                <a:latin typeface="Comic Sans MS" panose="030F0702030302020204" pitchFamily="66" charset="0"/>
              </a:rPr>
              <a:t>(</a:t>
            </a:r>
            <a:r>
              <a:rPr lang="en-US" sz="2000" i="1" dirty="0">
                <a:latin typeface="Comic Sans MS" panose="030F0702030302020204" pitchFamily="66" charset="0"/>
              </a:rPr>
              <a:t>lower right</a:t>
            </a:r>
            <a:r>
              <a:rPr lang="en-US" sz="2000" dirty="0">
                <a:latin typeface="Comic Sans MS" panose="030F0702030302020204" pitchFamily="66" charset="0"/>
              </a:rPr>
              <a:t>). </a:t>
            </a:r>
          </a:p>
          <a:p>
            <a:r>
              <a:rPr lang="en-US" sz="1600" i="1" dirty="0">
                <a:latin typeface="Comic Sans MS" panose="030F0702030302020204" pitchFamily="66" charset="0"/>
              </a:rPr>
              <a:t>The key nucleophilic threonine residue is shown inside ovals; basic amino acids, blue, acidic amino acids, red, hydrophobic residues, white.</a:t>
            </a:r>
          </a:p>
        </p:txBody>
      </p:sp>
    </p:spTree>
    <p:extLst>
      <p:ext uri="{BB962C8B-B14F-4D97-AF65-F5344CB8AC3E}">
        <p14:creationId xmlns:p14="http://schemas.microsoft.com/office/powerpoint/2010/main" val="223262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820078" y="291793"/>
            <a:ext cx="6317110" cy="4857268"/>
          </a:xfrm>
          <a:prstGeom prst="rect">
            <a:avLst/>
          </a:prstGeom>
        </p:spPr>
      </p:pic>
      <p:sp>
        <p:nvSpPr>
          <p:cNvPr id="5" name="Rettangolo 4"/>
          <p:cNvSpPr/>
          <p:nvPr/>
        </p:nvSpPr>
        <p:spPr>
          <a:xfrm>
            <a:off x="75305" y="4977728"/>
            <a:ext cx="3597043" cy="1477328"/>
          </a:xfrm>
          <a:prstGeom prst="rect">
            <a:avLst/>
          </a:prstGeom>
        </p:spPr>
        <p:txBody>
          <a:bodyPr wrap="square">
            <a:spAutoFit/>
          </a:bodyPr>
          <a:lstStyle/>
          <a:p>
            <a:r>
              <a:rPr lang="en-US" dirty="0">
                <a:latin typeface="Comic Sans MS" panose="030F0702030302020204" pitchFamily="66" charset="0"/>
              </a:rPr>
              <a:t>MM patient in which eight doses of </a:t>
            </a:r>
            <a:r>
              <a:rPr lang="en-US" dirty="0" err="1">
                <a:solidFill>
                  <a:srgbClr val="FF0000"/>
                </a:solidFill>
                <a:latin typeface="Comic Sans MS" panose="030F0702030302020204" pitchFamily="66" charset="0"/>
              </a:rPr>
              <a:t>Velcade</a:t>
            </a:r>
            <a:r>
              <a:rPr lang="en-US" dirty="0">
                <a:latin typeface="Comic Sans MS" panose="030F0702030302020204" pitchFamily="66" charset="0"/>
              </a:rPr>
              <a:t> induces a decline of neoplastic plasma cells in the marrow from 41% of total </a:t>
            </a:r>
            <a:r>
              <a:rPr lang="it-IT" dirty="0" err="1">
                <a:latin typeface="Comic Sans MS" panose="030F0702030302020204" pitchFamily="66" charset="0"/>
              </a:rPr>
              <a:t>cells</a:t>
            </a:r>
            <a:r>
              <a:rPr lang="it-IT" dirty="0">
                <a:latin typeface="Comic Sans MS" panose="030F0702030302020204" pitchFamily="66" charset="0"/>
              </a:rPr>
              <a:t> to 1%.</a:t>
            </a:r>
            <a:endParaRPr lang="it-IT" sz="2400" dirty="0">
              <a:latin typeface="Comic Sans MS" panose="030F0702030302020204" pitchFamily="66" charset="0"/>
            </a:endParaRPr>
          </a:p>
        </p:txBody>
      </p:sp>
      <p:sp>
        <p:nvSpPr>
          <p:cNvPr id="6" name="Rettangolo 5"/>
          <p:cNvSpPr/>
          <p:nvPr/>
        </p:nvSpPr>
        <p:spPr>
          <a:xfrm>
            <a:off x="3613709" y="5162394"/>
            <a:ext cx="5523479" cy="1292662"/>
          </a:xfrm>
          <a:prstGeom prst="rect">
            <a:avLst/>
          </a:prstGeom>
        </p:spPr>
        <p:txBody>
          <a:bodyPr wrap="square">
            <a:spAutoFit/>
          </a:bodyPr>
          <a:lstStyle/>
          <a:p>
            <a:r>
              <a:rPr lang="it-IT" dirty="0" err="1">
                <a:latin typeface="Comic Sans MS" panose="030F0702030302020204" pitchFamily="66" charset="0"/>
              </a:rPr>
              <a:t>Apoptosis</a:t>
            </a:r>
            <a:r>
              <a:rPr lang="it-IT" dirty="0">
                <a:latin typeface="Comic Sans MS" panose="030F0702030302020204" pitchFamily="66" charset="0"/>
              </a:rPr>
              <a:t> </a:t>
            </a:r>
            <a:r>
              <a:rPr lang="it-IT" dirty="0" err="1">
                <a:latin typeface="Comic Sans MS" panose="030F0702030302020204" pitchFamily="66" charset="0"/>
              </a:rPr>
              <a:t>induction</a:t>
            </a:r>
            <a:r>
              <a:rPr lang="it-IT" dirty="0">
                <a:latin typeface="Comic Sans MS" panose="030F0702030302020204" pitchFamily="66" charset="0"/>
              </a:rPr>
              <a:t> in MM </a:t>
            </a:r>
            <a:r>
              <a:rPr lang="it-IT" dirty="0" err="1">
                <a:latin typeface="Comic Sans MS" panose="030F0702030302020204" pitchFamily="66" charset="0"/>
              </a:rPr>
              <a:t>cells</a:t>
            </a:r>
            <a:r>
              <a:rPr lang="it-IT" dirty="0">
                <a:latin typeface="Comic Sans MS" panose="030F0702030302020204" pitchFamily="66" charset="0"/>
              </a:rPr>
              <a:t>; </a:t>
            </a:r>
            <a:r>
              <a:rPr lang="it-IT" dirty="0" err="1">
                <a:latin typeface="Comic Sans MS" panose="030F0702030302020204" pitchFamily="66" charset="0"/>
              </a:rPr>
              <a:t>effect</a:t>
            </a:r>
            <a:r>
              <a:rPr lang="it-IT" dirty="0">
                <a:latin typeface="Comic Sans MS" panose="030F0702030302020204" pitchFamily="66" charset="0"/>
              </a:rPr>
              <a:t> of the </a:t>
            </a:r>
            <a:r>
              <a:rPr lang="it-IT" dirty="0" err="1">
                <a:latin typeface="Comic Sans MS" panose="030F0702030302020204" pitchFamily="66" charset="0"/>
              </a:rPr>
              <a:t>alkylating</a:t>
            </a:r>
            <a:r>
              <a:rPr lang="it-IT" dirty="0">
                <a:latin typeface="Comic Sans MS" panose="030F0702030302020204" pitchFamily="66" charset="0"/>
              </a:rPr>
              <a:t> agent </a:t>
            </a:r>
            <a:r>
              <a:rPr lang="it-IT" dirty="0" err="1">
                <a:latin typeface="Comic Sans MS" panose="030F0702030302020204" pitchFamily="66" charset="0"/>
              </a:rPr>
              <a:t>melphalan</a:t>
            </a:r>
            <a:r>
              <a:rPr lang="it-IT" dirty="0">
                <a:latin typeface="Comic Sans MS" panose="030F0702030302020204" pitchFamily="66" charset="0"/>
              </a:rPr>
              <a:t> with (</a:t>
            </a:r>
            <a:r>
              <a:rPr lang="it-IT" dirty="0" err="1">
                <a:latin typeface="Comic Sans MS" panose="030F0702030302020204" pitchFamily="66" charset="0"/>
              </a:rPr>
              <a:t>red</a:t>
            </a:r>
            <a:r>
              <a:rPr lang="it-IT" dirty="0">
                <a:latin typeface="Comic Sans MS" panose="030F0702030302020204" pitchFamily="66" charset="0"/>
              </a:rPr>
              <a:t>) or </a:t>
            </a:r>
            <a:r>
              <a:rPr lang="it-IT" dirty="0" err="1">
                <a:latin typeface="Comic Sans MS" panose="030F0702030302020204" pitchFamily="66" charset="0"/>
              </a:rPr>
              <a:t>without</a:t>
            </a:r>
            <a:r>
              <a:rPr lang="it-IT" dirty="0">
                <a:latin typeface="Comic Sans MS" panose="030F0702030302020204" pitchFamily="66" charset="0"/>
              </a:rPr>
              <a:t> (green) a non-</a:t>
            </a:r>
            <a:r>
              <a:rPr lang="it-IT" dirty="0" err="1">
                <a:latin typeface="Comic Sans MS" panose="030F0702030302020204" pitchFamily="66" charset="0"/>
              </a:rPr>
              <a:t>cytotoxic</a:t>
            </a:r>
            <a:r>
              <a:rPr lang="it-IT" dirty="0">
                <a:latin typeface="Comic Sans MS" panose="030F0702030302020204" pitchFamily="66" charset="0"/>
              </a:rPr>
              <a:t> </a:t>
            </a:r>
            <a:r>
              <a:rPr lang="it-IT" dirty="0" err="1">
                <a:latin typeface="Comic Sans MS" panose="030F0702030302020204" pitchFamily="66" charset="0"/>
              </a:rPr>
              <a:t>concentration</a:t>
            </a:r>
            <a:r>
              <a:rPr lang="it-IT" dirty="0">
                <a:latin typeface="Comic Sans MS" panose="030F0702030302020204" pitchFamily="66" charset="0"/>
              </a:rPr>
              <a:t> of </a:t>
            </a:r>
            <a:r>
              <a:rPr lang="it-IT" dirty="0" err="1">
                <a:latin typeface="Comic Sans MS" panose="030F0702030302020204" pitchFamily="66" charset="0"/>
              </a:rPr>
              <a:t>Velcade</a:t>
            </a:r>
            <a:endParaRPr lang="it-IT" dirty="0">
              <a:latin typeface="Comic Sans MS" panose="030F0702030302020204" pitchFamily="66" charset="0"/>
            </a:endParaRPr>
          </a:p>
          <a:p>
            <a:endParaRPr lang="it-IT" sz="2400" dirty="0">
              <a:latin typeface="Comic Sans MS" panose="030F0702030302020204" pitchFamily="66" charset="0"/>
            </a:endParaRPr>
          </a:p>
        </p:txBody>
      </p:sp>
      <p:sp>
        <p:nvSpPr>
          <p:cNvPr id="3" name="Text Box 5"/>
          <p:cNvSpPr txBox="1">
            <a:spLocks noChangeArrowheads="1"/>
          </p:cNvSpPr>
          <p:nvPr/>
        </p:nvSpPr>
        <p:spPr bwMode="auto">
          <a:xfrm>
            <a:off x="2361305" y="1461"/>
            <a:ext cx="4421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pPr>
            <a:r>
              <a:rPr lang="en-US" altLang="it-IT" sz="2400" dirty="0" err="1">
                <a:solidFill>
                  <a:srgbClr val="FF0000"/>
                </a:solidFill>
                <a:latin typeface="Comic Sans MS" pitchFamily="66" charset="0"/>
                <a:cs typeface="Arial" charset="0"/>
              </a:rPr>
              <a:t>Velcade</a:t>
            </a:r>
            <a:r>
              <a:rPr lang="en-US" altLang="it-IT" sz="2400" dirty="0">
                <a:solidFill>
                  <a:srgbClr val="FF0000"/>
                </a:solidFill>
                <a:latin typeface="Comic Sans MS" pitchFamily="66" charset="0"/>
                <a:cs typeface="Arial" charset="0"/>
              </a:rPr>
              <a:t> and multiple myeloma</a:t>
            </a:r>
            <a:endParaRPr lang="en-US" altLang="it-IT" sz="1600" baseline="30000" dirty="0">
              <a:solidFill>
                <a:srgbClr val="FF0000"/>
              </a:solidFill>
              <a:latin typeface="Comic Sans MS" pitchFamily="66" charset="0"/>
              <a:cs typeface="Arial" charset="0"/>
            </a:endParaRPr>
          </a:p>
        </p:txBody>
      </p:sp>
      <p:pic>
        <p:nvPicPr>
          <p:cNvPr id="2" name="Immagine 1"/>
          <p:cNvPicPr>
            <a:picLocks noChangeAspect="1"/>
          </p:cNvPicPr>
          <p:nvPr/>
        </p:nvPicPr>
        <p:blipFill>
          <a:blip r:embed="rId3"/>
          <a:stretch>
            <a:fillRect/>
          </a:stretch>
        </p:blipFill>
        <p:spPr>
          <a:xfrm>
            <a:off x="75305" y="586487"/>
            <a:ext cx="2940566" cy="4246075"/>
          </a:xfrm>
          <a:prstGeom prst="rect">
            <a:avLst/>
          </a:prstGeom>
        </p:spPr>
      </p:pic>
    </p:spTree>
    <p:extLst>
      <p:ext uri="{BB962C8B-B14F-4D97-AF65-F5344CB8AC3E}">
        <p14:creationId xmlns:p14="http://schemas.microsoft.com/office/powerpoint/2010/main" val="265434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09117" y="140695"/>
            <a:ext cx="7125788" cy="6717305"/>
          </a:xfrm>
          <a:prstGeom prst="rect">
            <a:avLst/>
          </a:prstGeom>
        </p:spPr>
      </p:pic>
      <p:sp>
        <p:nvSpPr>
          <p:cNvPr id="3" name="Text Box 5"/>
          <p:cNvSpPr txBox="1">
            <a:spLocks noChangeArrowheads="1"/>
          </p:cNvSpPr>
          <p:nvPr/>
        </p:nvSpPr>
        <p:spPr bwMode="auto">
          <a:xfrm>
            <a:off x="2328448" y="1461"/>
            <a:ext cx="4487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pPr>
            <a:r>
              <a:rPr lang="en-US" altLang="it-IT" sz="2400" dirty="0">
                <a:solidFill>
                  <a:srgbClr val="FF0000"/>
                </a:solidFill>
                <a:latin typeface="Comic Sans MS" pitchFamily="66" charset="0"/>
                <a:cs typeface="Arial" charset="0"/>
              </a:rPr>
              <a:t>Mechanisms of </a:t>
            </a:r>
            <a:r>
              <a:rPr lang="en-US" altLang="it-IT" sz="2400" dirty="0" err="1">
                <a:solidFill>
                  <a:srgbClr val="FF0000"/>
                </a:solidFill>
                <a:latin typeface="Comic Sans MS" pitchFamily="66" charset="0"/>
                <a:cs typeface="Arial" charset="0"/>
              </a:rPr>
              <a:t>Velcade</a:t>
            </a:r>
            <a:r>
              <a:rPr lang="en-US" altLang="it-IT" sz="2400" dirty="0">
                <a:solidFill>
                  <a:srgbClr val="FF0000"/>
                </a:solidFill>
                <a:latin typeface="Comic Sans MS" pitchFamily="66" charset="0"/>
                <a:cs typeface="Arial" charset="0"/>
              </a:rPr>
              <a:t> action</a:t>
            </a:r>
            <a:endParaRPr lang="en-US" altLang="it-IT" sz="1600" baseline="30000" dirty="0">
              <a:solidFill>
                <a:srgbClr val="FF0000"/>
              </a:solidFill>
              <a:latin typeface="Comic Sans MS" pitchFamily="66" charset="0"/>
              <a:cs typeface="Arial" charset="0"/>
            </a:endParaRPr>
          </a:p>
        </p:txBody>
      </p:sp>
    </p:spTree>
    <p:extLst>
      <p:ext uri="{BB962C8B-B14F-4D97-AF65-F5344CB8AC3E}">
        <p14:creationId xmlns:p14="http://schemas.microsoft.com/office/powerpoint/2010/main" val="1245928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463126"/>
            <a:ext cx="6572816" cy="6016028"/>
          </a:xfrm>
          <a:prstGeom prst="rect">
            <a:avLst/>
          </a:prstGeom>
        </p:spPr>
      </p:pic>
      <p:sp>
        <p:nvSpPr>
          <p:cNvPr id="3" name="Text Box 5"/>
          <p:cNvSpPr txBox="1">
            <a:spLocks noChangeArrowheads="1"/>
          </p:cNvSpPr>
          <p:nvPr/>
        </p:nvSpPr>
        <p:spPr bwMode="auto">
          <a:xfrm>
            <a:off x="2328448" y="1461"/>
            <a:ext cx="4487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pPr>
            <a:r>
              <a:rPr lang="en-US" altLang="it-IT" sz="2400" dirty="0">
                <a:solidFill>
                  <a:srgbClr val="FF0000"/>
                </a:solidFill>
                <a:latin typeface="Comic Sans MS" pitchFamily="66" charset="0"/>
                <a:cs typeface="Arial" charset="0"/>
              </a:rPr>
              <a:t>Mechanisms of </a:t>
            </a:r>
            <a:r>
              <a:rPr lang="en-US" altLang="it-IT" sz="2400" dirty="0" err="1">
                <a:solidFill>
                  <a:srgbClr val="FF0000"/>
                </a:solidFill>
                <a:latin typeface="Comic Sans MS" pitchFamily="66" charset="0"/>
                <a:cs typeface="Arial" charset="0"/>
              </a:rPr>
              <a:t>Velcade</a:t>
            </a:r>
            <a:r>
              <a:rPr lang="en-US" altLang="it-IT" sz="2400" dirty="0">
                <a:solidFill>
                  <a:srgbClr val="FF0000"/>
                </a:solidFill>
                <a:latin typeface="Comic Sans MS" pitchFamily="66" charset="0"/>
                <a:cs typeface="Arial" charset="0"/>
              </a:rPr>
              <a:t> action</a:t>
            </a:r>
            <a:endParaRPr lang="en-US" altLang="it-IT" sz="1600" baseline="30000" dirty="0">
              <a:solidFill>
                <a:srgbClr val="FF0000"/>
              </a:solidFill>
              <a:latin typeface="Comic Sans MS" pitchFamily="66" charset="0"/>
              <a:cs typeface="Arial" charset="0"/>
            </a:endParaRPr>
          </a:p>
        </p:txBody>
      </p:sp>
      <p:sp>
        <p:nvSpPr>
          <p:cNvPr id="4" name="Rettangolo 3"/>
          <p:cNvSpPr/>
          <p:nvPr/>
        </p:nvSpPr>
        <p:spPr>
          <a:xfrm>
            <a:off x="6134100" y="506463"/>
            <a:ext cx="3009900" cy="4524315"/>
          </a:xfrm>
          <a:prstGeom prst="rect">
            <a:avLst/>
          </a:prstGeom>
        </p:spPr>
        <p:txBody>
          <a:bodyPr wrap="square">
            <a:spAutoFit/>
          </a:bodyPr>
          <a:lstStyle/>
          <a:p>
            <a:r>
              <a:rPr lang="en-US" sz="1600" dirty="0">
                <a:latin typeface="Comic Sans MS" panose="030F0702030302020204" pitchFamily="66" charset="0"/>
              </a:rPr>
              <a:t>Bortezomib/Velcade is currently widely used not only for the patients with newly diagnosed but also relapsed and/or refractory MM. </a:t>
            </a:r>
          </a:p>
          <a:p>
            <a:endParaRPr lang="en-US" sz="1600" dirty="0">
              <a:latin typeface="Comic Sans MS" panose="030F0702030302020204" pitchFamily="66" charset="0"/>
            </a:endParaRPr>
          </a:p>
          <a:p>
            <a:r>
              <a:rPr lang="en-US" sz="1600" dirty="0">
                <a:latin typeface="Comic Sans MS" panose="030F0702030302020204" pitchFamily="66" charset="0"/>
              </a:rPr>
              <a:t>The median life expectancy of patients with MM has almost doubled over the past decade.</a:t>
            </a:r>
          </a:p>
          <a:p>
            <a:endParaRPr lang="en-US" sz="1600" dirty="0">
              <a:latin typeface="Comic Sans MS" panose="030F0702030302020204" pitchFamily="66" charset="0"/>
            </a:endParaRPr>
          </a:p>
          <a:p>
            <a:r>
              <a:rPr lang="en-US" sz="1600" dirty="0">
                <a:latin typeface="Comic Sans MS" panose="030F0702030302020204" pitchFamily="66" charset="0"/>
              </a:rPr>
              <a:t>Recently, several second-generation proteasome inhibitors, including </a:t>
            </a:r>
            <a:r>
              <a:rPr lang="en-US" sz="1600" dirty="0" err="1">
                <a:solidFill>
                  <a:srgbClr val="FF0000"/>
                </a:solidFill>
                <a:latin typeface="Comic Sans MS" panose="030F0702030302020204" pitchFamily="66" charset="0"/>
              </a:rPr>
              <a:t>carfilzomib</a:t>
            </a:r>
            <a:r>
              <a:rPr lang="en-US" sz="1600" dirty="0">
                <a:latin typeface="Comic Sans MS" panose="030F0702030302020204" pitchFamily="66" charset="0"/>
              </a:rPr>
              <a:t> and </a:t>
            </a:r>
            <a:r>
              <a:rPr lang="en-US" sz="1600" dirty="0" err="1">
                <a:solidFill>
                  <a:srgbClr val="FF0000"/>
                </a:solidFill>
                <a:latin typeface="Comic Sans MS" panose="030F0702030302020204" pitchFamily="66" charset="0"/>
              </a:rPr>
              <a:t>ixazomib</a:t>
            </a:r>
            <a:r>
              <a:rPr lang="en-US" sz="1600" dirty="0">
                <a:latin typeface="Comic Sans MS" panose="030F0702030302020204" pitchFamily="66" charset="0"/>
              </a:rPr>
              <a:t>, have been introduced into clinical use.</a:t>
            </a:r>
          </a:p>
        </p:txBody>
      </p:sp>
    </p:spTree>
    <p:extLst>
      <p:ext uri="{BB962C8B-B14F-4D97-AF65-F5344CB8AC3E}">
        <p14:creationId xmlns:p14="http://schemas.microsoft.com/office/powerpoint/2010/main" val="993248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apo dr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060450"/>
            <a:ext cx="8435975" cy="570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p:cNvSpPr>
            <a:spLocks noChangeArrowheads="1"/>
          </p:cNvSpPr>
          <p:nvPr/>
        </p:nvSpPr>
        <p:spPr bwMode="auto">
          <a:xfrm>
            <a:off x="2239963" y="6381750"/>
            <a:ext cx="24511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it-IT" altLang="it-IT" sz="1400" i="1">
                <a:solidFill>
                  <a:schemeClr val="bg2"/>
                </a:solidFill>
                <a:latin typeface="Calibri" pitchFamily="34" charset="0"/>
              </a:rPr>
              <a:t>Lancet Oncol 2008; 9: 1002–11</a:t>
            </a:r>
          </a:p>
        </p:txBody>
      </p:sp>
      <p:sp>
        <p:nvSpPr>
          <p:cNvPr id="69636" name="Rectangle 4"/>
          <p:cNvSpPr>
            <a:spLocks noChangeArrowheads="1"/>
          </p:cNvSpPr>
          <p:nvPr/>
        </p:nvSpPr>
        <p:spPr bwMode="auto">
          <a:xfrm>
            <a:off x="369888" y="44450"/>
            <a:ext cx="8174033" cy="461665"/>
          </a:xfrm>
          <a:prstGeom prst="rect">
            <a:avLst/>
          </a:prstGeom>
          <a:gradFill rotWithShape="1">
            <a:gsLst>
              <a:gs pos="0">
                <a:srgbClr val="FFFF66"/>
              </a:gs>
              <a:gs pos="100000">
                <a:srgbClr val="FFFF9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it-IT" altLang="it-IT" sz="2400" dirty="0" err="1">
                <a:latin typeface="Comic Sans MS" panose="030F0702030302020204" pitchFamily="66" charset="0"/>
              </a:rPr>
              <a:t>Targeted</a:t>
            </a:r>
            <a:r>
              <a:rPr lang="it-IT" altLang="it-IT" sz="2400" dirty="0">
                <a:latin typeface="Comic Sans MS" panose="030F0702030302020204" pitchFamily="66" charset="0"/>
              </a:rPr>
              <a:t> </a:t>
            </a:r>
            <a:r>
              <a:rPr lang="it-IT" altLang="it-IT" sz="2400" dirty="0" err="1">
                <a:latin typeface="Comic Sans MS" panose="030F0702030302020204" pitchFamily="66" charset="0"/>
              </a:rPr>
              <a:t>manipulation</a:t>
            </a:r>
            <a:r>
              <a:rPr lang="it-IT" altLang="it-IT" sz="2400" dirty="0">
                <a:latin typeface="Comic Sans MS" panose="030F0702030302020204" pitchFamily="66" charset="0"/>
              </a:rPr>
              <a:t> of </a:t>
            </a:r>
            <a:r>
              <a:rPr lang="it-IT" altLang="it-IT" sz="2400" dirty="0" err="1">
                <a:latin typeface="Comic Sans MS" panose="030F0702030302020204" pitchFamily="66" charset="0"/>
              </a:rPr>
              <a:t>apoptosis</a:t>
            </a:r>
            <a:r>
              <a:rPr lang="it-IT" altLang="it-IT" sz="2400" dirty="0">
                <a:latin typeface="Comic Sans MS" panose="030F0702030302020204" pitchFamily="66" charset="0"/>
              </a:rPr>
              <a:t> in </a:t>
            </a:r>
            <a:r>
              <a:rPr lang="it-IT" altLang="it-IT" sz="2400" dirty="0" err="1">
                <a:latin typeface="Comic Sans MS" panose="030F0702030302020204" pitchFamily="66" charset="0"/>
              </a:rPr>
              <a:t>cancer</a:t>
            </a:r>
            <a:r>
              <a:rPr lang="it-IT" altLang="it-IT" sz="2400" dirty="0">
                <a:latin typeface="Comic Sans MS" panose="030F0702030302020204" pitchFamily="66" charset="0"/>
              </a:rPr>
              <a:t> treatment</a:t>
            </a:r>
          </a:p>
        </p:txBody>
      </p:sp>
      <p:sp>
        <p:nvSpPr>
          <p:cNvPr id="27661" name="Rectangle 13"/>
          <p:cNvSpPr>
            <a:spLocks noChangeArrowheads="1"/>
          </p:cNvSpPr>
          <p:nvPr/>
        </p:nvSpPr>
        <p:spPr bwMode="auto">
          <a:xfrm>
            <a:off x="3127375" y="1235075"/>
            <a:ext cx="14414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it-IT" altLang="it-IT" sz="1600">
                <a:latin typeface="Calibri" pitchFamily="34" charset="0"/>
              </a:rPr>
              <a:t>Direct proapoptotic stimulation</a:t>
            </a:r>
          </a:p>
        </p:txBody>
      </p:sp>
      <p:sp>
        <p:nvSpPr>
          <p:cNvPr id="27662" name="Rectangle 14"/>
          <p:cNvSpPr>
            <a:spLocks noChangeArrowheads="1"/>
          </p:cNvSpPr>
          <p:nvPr/>
        </p:nvSpPr>
        <p:spPr bwMode="auto">
          <a:xfrm>
            <a:off x="34925" y="522288"/>
            <a:ext cx="67325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it-IT" altLang="it-IT" sz="1600" i="1" dirty="0">
                <a:solidFill>
                  <a:srgbClr val="008000"/>
                </a:solidFill>
                <a:latin typeface="Comic Sans MS" panose="030F0702030302020204" pitchFamily="66" charset="0"/>
              </a:rPr>
              <a:t>TRAIL</a:t>
            </a:r>
            <a:r>
              <a:rPr lang="it-IT" altLang="it-IT" sz="1600" b="0" i="1" dirty="0">
                <a:solidFill>
                  <a:srgbClr val="008000"/>
                </a:solidFill>
                <a:latin typeface="Comic Sans MS" panose="030F0702030302020204" pitchFamily="66" charset="0"/>
              </a:rPr>
              <a:t> </a:t>
            </a:r>
            <a:r>
              <a:rPr lang="it-IT" altLang="it-IT" sz="1600" b="0" i="1" dirty="0" err="1">
                <a:solidFill>
                  <a:srgbClr val="008000"/>
                </a:solidFill>
                <a:latin typeface="Comic Sans MS" panose="030F0702030302020204" pitchFamily="66" charset="0"/>
              </a:rPr>
              <a:t>is</a:t>
            </a:r>
            <a:r>
              <a:rPr lang="it-IT" altLang="it-IT" sz="1600" b="0" i="1" dirty="0">
                <a:solidFill>
                  <a:srgbClr val="008000"/>
                </a:solidFill>
                <a:latin typeface="Comic Sans MS" panose="030F0702030302020204" pitchFamily="66" charset="0"/>
              </a:rPr>
              <a:t> a </a:t>
            </a:r>
            <a:r>
              <a:rPr lang="it-IT" altLang="it-IT" sz="1600" b="0" i="1" dirty="0" err="1">
                <a:solidFill>
                  <a:srgbClr val="008000"/>
                </a:solidFill>
                <a:latin typeface="Comic Sans MS" panose="030F0702030302020204" pitchFamily="66" charset="0"/>
              </a:rPr>
              <a:t>potent</a:t>
            </a:r>
            <a:r>
              <a:rPr lang="it-IT" altLang="it-IT" sz="1600" b="0" i="1" dirty="0">
                <a:solidFill>
                  <a:srgbClr val="008000"/>
                </a:solidFill>
                <a:latin typeface="Comic Sans MS" panose="030F0702030302020204" pitchFamily="66" charset="0"/>
              </a:rPr>
              <a:t> </a:t>
            </a:r>
            <a:r>
              <a:rPr lang="it-IT" altLang="it-IT" sz="1600" b="0" i="1" dirty="0" err="1">
                <a:solidFill>
                  <a:srgbClr val="008000"/>
                </a:solidFill>
                <a:latin typeface="Comic Sans MS" panose="030F0702030302020204" pitchFamily="66" charset="0"/>
              </a:rPr>
              <a:t>stimulator</a:t>
            </a:r>
            <a:r>
              <a:rPr lang="it-IT" altLang="it-IT" sz="1600" b="0" i="1" dirty="0">
                <a:solidFill>
                  <a:srgbClr val="008000"/>
                </a:solidFill>
                <a:latin typeface="Comic Sans MS" panose="030F0702030302020204" pitchFamily="66" charset="0"/>
              </a:rPr>
              <a:t> of </a:t>
            </a:r>
            <a:r>
              <a:rPr lang="it-IT" altLang="it-IT" sz="1600" b="0" i="1" dirty="0" err="1">
                <a:solidFill>
                  <a:srgbClr val="008000"/>
                </a:solidFill>
                <a:latin typeface="Comic Sans MS" panose="030F0702030302020204" pitchFamily="66" charset="0"/>
              </a:rPr>
              <a:t>apoptosis</a:t>
            </a:r>
            <a:r>
              <a:rPr lang="it-IT" altLang="it-IT" sz="1600" b="0" i="1" dirty="0">
                <a:solidFill>
                  <a:srgbClr val="008000"/>
                </a:solidFill>
                <a:latin typeface="Comic Sans MS" panose="030F0702030302020204" pitchFamily="66" charset="0"/>
              </a:rPr>
              <a:t>. </a:t>
            </a:r>
            <a:r>
              <a:rPr lang="it-IT" altLang="it-IT" sz="1600" b="0" i="1" dirty="0" err="1">
                <a:solidFill>
                  <a:srgbClr val="008000"/>
                </a:solidFill>
                <a:latin typeface="Comic Sans MS" panose="030F0702030302020204" pitchFamily="66" charset="0"/>
              </a:rPr>
              <a:t>Many</a:t>
            </a:r>
            <a:r>
              <a:rPr lang="it-IT" altLang="it-IT" sz="1600" b="0" i="1" dirty="0">
                <a:solidFill>
                  <a:srgbClr val="008000"/>
                </a:solidFill>
                <a:latin typeface="Comic Sans MS" panose="030F0702030302020204" pitchFamily="66" charset="0"/>
              </a:rPr>
              <a:t> tumour </a:t>
            </a:r>
            <a:r>
              <a:rPr lang="it-IT" altLang="it-IT" sz="1600" b="0" i="1" dirty="0" err="1">
                <a:solidFill>
                  <a:srgbClr val="008000"/>
                </a:solidFill>
                <a:latin typeface="Comic Sans MS" panose="030F0702030302020204" pitchFamily="66" charset="0"/>
              </a:rPr>
              <a:t>cells</a:t>
            </a:r>
            <a:r>
              <a:rPr lang="it-IT" altLang="it-IT" sz="1600" b="0" i="1" dirty="0">
                <a:solidFill>
                  <a:srgbClr val="008000"/>
                </a:solidFill>
                <a:latin typeface="Comic Sans MS" panose="030F0702030302020204" pitchFamily="66" charset="0"/>
              </a:rPr>
              <a:t> are more sensitive to TRAIL-</a:t>
            </a:r>
            <a:r>
              <a:rPr lang="it-IT" altLang="it-IT" sz="1600" b="0" i="1" dirty="0" err="1">
                <a:solidFill>
                  <a:srgbClr val="008000"/>
                </a:solidFill>
                <a:latin typeface="Comic Sans MS" panose="030F0702030302020204" pitchFamily="66" charset="0"/>
              </a:rPr>
              <a:t>induced</a:t>
            </a:r>
            <a:r>
              <a:rPr lang="it-IT" altLang="it-IT" sz="1600" b="0" i="1" dirty="0">
                <a:solidFill>
                  <a:srgbClr val="008000"/>
                </a:solidFill>
                <a:latin typeface="Comic Sans MS" panose="030F0702030302020204" pitchFamily="66" charset="0"/>
              </a:rPr>
              <a:t> </a:t>
            </a:r>
            <a:r>
              <a:rPr lang="it-IT" altLang="it-IT" sz="1600" b="0" i="1" dirty="0" err="1">
                <a:solidFill>
                  <a:srgbClr val="008000"/>
                </a:solidFill>
                <a:latin typeface="Comic Sans MS" panose="030F0702030302020204" pitchFamily="66" charset="0"/>
              </a:rPr>
              <a:t>apoptosis</a:t>
            </a:r>
            <a:r>
              <a:rPr lang="it-IT" altLang="it-IT" sz="1600" b="0" i="1" dirty="0">
                <a:solidFill>
                  <a:srgbClr val="008000"/>
                </a:solidFill>
                <a:latin typeface="Comic Sans MS" panose="030F0702030302020204" pitchFamily="66" charset="0"/>
              </a:rPr>
              <a:t> </a:t>
            </a:r>
            <a:r>
              <a:rPr lang="it-IT" altLang="it-IT" sz="1600" b="0" i="1" dirty="0" err="1">
                <a:solidFill>
                  <a:srgbClr val="008000"/>
                </a:solidFill>
                <a:latin typeface="Comic Sans MS" panose="030F0702030302020204" pitchFamily="66" charset="0"/>
              </a:rPr>
              <a:t>than</a:t>
            </a:r>
            <a:r>
              <a:rPr lang="it-IT" altLang="it-IT" sz="1600" b="0" i="1" dirty="0">
                <a:solidFill>
                  <a:srgbClr val="008000"/>
                </a:solidFill>
                <a:latin typeface="Comic Sans MS" panose="030F0702030302020204" pitchFamily="66" charset="0"/>
              </a:rPr>
              <a:t> </a:t>
            </a:r>
            <a:r>
              <a:rPr lang="it-IT" altLang="it-IT" sz="1600" b="0" i="1" dirty="0" err="1">
                <a:solidFill>
                  <a:srgbClr val="008000"/>
                </a:solidFill>
                <a:latin typeface="Comic Sans MS" panose="030F0702030302020204" pitchFamily="66" charset="0"/>
              </a:rPr>
              <a:t>normal</a:t>
            </a:r>
            <a:r>
              <a:rPr lang="it-IT" altLang="it-IT" sz="1600" b="0" i="1" dirty="0">
                <a:solidFill>
                  <a:srgbClr val="008000"/>
                </a:solidFill>
                <a:latin typeface="Comic Sans MS" panose="030F0702030302020204" pitchFamily="66" charset="0"/>
              </a:rPr>
              <a:t> </a:t>
            </a:r>
            <a:r>
              <a:rPr lang="it-IT" altLang="it-IT" sz="1600" b="0" i="1" dirty="0" err="1">
                <a:solidFill>
                  <a:srgbClr val="008000"/>
                </a:solidFill>
                <a:latin typeface="Comic Sans MS" panose="030F0702030302020204" pitchFamily="66" charset="0"/>
              </a:rPr>
              <a:t>cells</a:t>
            </a:r>
            <a:endParaRPr lang="it-IT" altLang="it-IT" sz="1600" b="0" i="1" dirty="0">
              <a:solidFill>
                <a:srgbClr val="008000"/>
              </a:solidFill>
              <a:latin typeface="Comic Sans MS" panose="030F0702030302020204" pitchFamily="66" charset="0"/>
            </a:endParaRPr>
          </a:p>
        </p:txBody>
      </p:sp>
      <p:sp>
        <p:nvSpPr>
          <p:cNvPr id="27663" name="Text Box 15"/>
          <p:cNvSpPr txBox="1">
            <a:spLocks noChangeArrowheads="1"/>
          </p:cNvSpPr>
          <p:nvPr/>
        </p:nvSpPr>
        <p:spPr bwMode="auto">
          <a:xfrm>
            <a:off x="6480175" y="750888"/>
            <a:ext cx="280828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50000"/>
              </a:spcBef>
            </a:pPr>
            <a:r>
              <a:rPr lang="it-IT" altLang="it-IT" sz="1800" dirty="0">
                <a:solidFill>
                  <a:srgbClr val="00CC00"/>
                </a:solidFill>
                <a:latin typeface="Comic Sans MS" panose="030F0702030302020204" pitchFamily="66" charset="0"/>
              </a:rPr>
              <a:t> </a:t>
            </a:r>
            <a:r>
              <a:rPr lang="it-IT" altLang="it-IT" sz="1800" dirty="0" err="1">
                <a:solidFill>
                  <a:srgbClr val="00CC00"/>
                </a:solidFill>
                <a:latin typeface="Comic Sans MS" panose="030F0702030302020204" pitchFamily="66" charset="0"/>
              </a:rPr>
              <a:t>extrinsic-pathway</a:t>
            </a:r>
            <a:r>
              <a:rPr lang="it-IT" altLang="it-IT" sz="1800" dirty="0">
                <a:solidFill>
                  <a:srgbClr val="00CC00"/>
                </a:solidFill>
                <a:latin typeface="Comic Sans MS" panose="030F0702030302020204" pitchFamily="66" charset="0"/>
              </a:rPr>
              <a:t> </a:t>
            </a:r>
            <a:r>
              <a:rPr lang="it-IT" altLang="it-IT" sz="1800" dirty="0" err="1">
                <a:solidFill>
                  <a:srgbClr val="00CC00"/>
                </a:solidFill>
                <a:latin typeface="Comic Sans MS" panose="030F0702030302020204" pitchFamily="66" charset="0"/>
              </a:rPr>
              <a:t>agonists</a:t>
            </a:r>
            <a:endParaRPr lang="it-IT" altLang="it-IT" sz="1800" dirty="0">
              <a:solidFill>
                <a:srgbClr val="00CC00"/>
              </a:solidFill>
              <a:latin typeface="Comic Sans MS" panose="030F0702030302020204" pitchFamily="66" charset="0"/>
            </a:endParaRPr>
          </a:p>
          <a:p>
            <a:pPr>
              <a:spcBef>
                <a:spcPct val="50000"/>
              </a:spcBef>
            </a:pPr>
            <a:r>
              <a:rPr lang="it-IT" altLang="it-IT" sz="1800" dirty="0">
                <a:solidFill>
                  <a:schemeClr val="accent2"/>
                </a:solidFill>
                <a:latin typeface="Comic Sans MS" panose="030F0702030302020204" pitchFamily="66" charset="0"/>
              </a:rPr>
              <a:t> BCL-2 </a:t>
            </a:r>
            <a:r>
              <a:rPr lang="it-IT" altLang="it-IT" sz="1800" dirty="0" err="1">
                <a:solidFill>
                  <a:schemeClr val="accent2"/>
                </a:solidFill>
                <a:latin typeface="Comic Sans MS" panose="030F0702030302020204" pitchFamily="66" charset="0"/>
              </a:rPr>
              <a:t>inhibitors</a:t>
            </a:r>
            <a:r>
              <a:rPr lang="it-IT" altLang="it-IT" sz="1800" dirty="0">
                <a:solidFill>
                  <a:schemeClr val="accent2"/>
                </a:solidFill>
                <a:latin typeface="Comic Sans MS" panose="030F0702030302020204" pitchFamily="66" charset="0"/>
              </a:rPr>
              <a:t> (BH3 mimetics)</a:t>
            </a:r>
          </a:p>
          <a:p>
            <a:pPr>
              <a:spcBef>
                <a:spcPct val="50000"/>
              </a:spcBef>
            </a:pPr>
            <a:r>
              <a:rPr lang="it-IT" altLang="it-IT" sz="1800" dirty="0">
                <a:solidFill>
                  <a:srgbClr val="FF0000"/>
                </a:solidFill>
                <a:latin typeface="Comic Sans MS" panose="030F0702030302020204" pitchFamily="66" charset="0"/>
              </a:rPr>
              <a:t> IAP </a:t>
            </a:r>
            <a:r>
              <a:rPr lang="it-IT" altLang="it-IT" sz="1800" dirty="0" err="1">
                <a:solidFill>
                  <a:srgbClr val="FF0000"/>
                </a:solidFill>
                <a:latin typeface="Comic Sans MS" panose="030F0702030302020204" pitchFamily="66" charset="0"/>
              </a:rPr>
              <a:t>inhibitors</a:t>
            </a:r>
            <a:r>
              <a:rPr lang="it-IT" altLang="it-IT" sz="1800" dirty="0">
                <a:solidFill>
                  <a:srgbClr val="FF0000"/>
                </a:solidFill>
                <a:latin typeface="Comic Sans MS" panose="030F0702030302020204" pitchFamily="66" charset="0"/>
              </a:rPr>
              <a:t> (SMAC mimetics)</a:t>
            </a:r>
          </a:p>
        </p:txBody>
      </p:sp>
      <p:sp>
        <p:nvSpPr>
          <p:cNvPr id="27664" name="Rectangle 16"/>
          <p:cNvSpPr>
            <a:spLocks noChangeArrowheads="1"/>
          </p:cNvSpPr>
          <p:nvPr/>
        </p:nvSpPr>
        <p:spPr bwMode="auto">
          <a:xfrm>
            <a:off x="33338" y="1073150"/>
            <a:ext cx="4500562" cy="1296988"/>
          </a:xfrm>
          <a:prstGeom prst="rect">
            <a:avLst/>
          </a:prstGeom>
          <a:noFill/>
          <a:ln w="38100">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0"/>
              </a:spcBef>
              <a:buFontTx/>
              <a:buNone/>
            </a:pPr>
            <a:endParaRPr lang="it-IT" altLang="it-IT" sz="1800">
              <a:latin typeface="Calibri" pitchFamily="34" charset="0"/>
            </a:endParaRPr>
          </a:p>
        </p:txBody>
      </p:sp>
      <p:sp>
        <p:nvSpPr>
          <p:cNvPr id="27665" name="Rectangle 17"/>
          <p:cNvSpPr>
            <a:spLocks noChangeArrowheads="1"/>
          </p:cNvSpPr>
          <p:nvPr/>
        </p:nvSpPr>
        <p:spPr bwMode="auto">
          <a:xfrm>
            <a:off x="7019925" y="3090863"/>
            <a:ext cx="2051050" cy="2087562"/>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0"/>
              </a:spcBef>
              <a:buFontTx/>
              <a:buNone/>
            </a:pPr>
            <a:endParaRPr lang="it-IT" altLang="it-IT" sz="1800">
              <a:latin typeface="Calibri" pitchFamily="34" charset="0"/>
            </a:endParaRPr>
          </a:p>
        </p:txBody>
      </p:sp>
      <p:sp>
        <p:nvSpPr>
          <p:cNvPr id="27666" name="Rectangle 18"/>
          <p:cNvSpPr>
            <a:spLocks noChangeArrowheads="1"/>
          </p:cNvSpPr>
          <p:nvPr/>
        </p:nvSpPr>
        <p:spPr bwMode="auto">
          <a:xfrm>
            <a:off x="6875463" y="5394325"/>
            <a:ext cx="1700212" cy="14636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0"/>
              </a:spcBef>
              <a:buFontTx/>
              <a:buNone/>
            </a:pPr>
            <a:endParaRPr lang="it-IT" altLang="it-IT" sz="1800">
              <a:latin typeface="Calibri" pitchFamily="34" charset="0"/>
            </a:endParaRPr>
          </a:p>
        </p:txBody>
      </p:sp>
      <p:sp>
        <p:nvSpPr>
          <p:cNvPr id="2" name="Rettangolo 1"/>
          <p:cNvSpPr>
            <a:spLocks noChangeArrowheads="1"/>
          </p:cNvSpPr>
          <p:nvPr/>
        </p:nvSpPr>
        <p:spPr bwMode="auto">
          <a:xfrm>
            <a:off x="8289903" y="3557971"/>
            <a:ext cx="1098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0"/>
              </a:spcBef>
              <a:buFontTx/>
              <a:buNone/>
            </a:pPr>
            <a:r>
              <a:rPr lang="it-IT" altLang="it-IT" sz="1600" u="sng" dirty="0">
                <a:latin typeface="Comic Sans MS" panose="030F0702030302020204" pitchFamily="66" charset="0"/>
              </a:rPr>
              <a:t>BH3-binding pocket</a:t>
            </a:r>
            <a:endParaRPr lang="it-IT" altLang="it-IT" sz="1600" dirty="0">
              <a:latin typeface="Comic Sans MS" panose="030F0702030302020204" pitchFamily="66" charset="0"/>
            </a:endParaRPr>
          </a:p>
        </p:txBody>
      </p:sp>
      <p:sp>
        <p:nvSpPr>
          <p:cNvPr id="3" name="Rettangolo 2"/>
          <p:cNvSpPr>
            <a:spLocks noChangeArrowheads="1"/>
          </p:cNvSpPr>
          <p:nvPr/>
        </p:nvSpPr>
        <p:spPr bwMode="auto">
          <a:xfrm>
            <a:off x="4356100" y="6159500"/>
            <a:ext cx="3157539"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it-IT" altLang="it-IT" sz="1600" i="1" u="sng" dirty="0">
                <a:latin typeface="Comic Sans MS" panose="030F0702030302020204" pitchFamily="66" charset="0"/>
              </a:rPr>
              <a:t>SMAC-mimetics</a:t>
            </a:r>
          </a:p>
          <a:p>
            <a:pPr>
              <a:spcBef>
                <a:spcPct val="0"/>
              </a:spcBef>
              <a:buFontTx/>
              <a:buNone/>
            </a:pPr>
            <a:r>
              <a:rPr lang="it-IT" altLang="it-IT" sz="1600" b="0" i="1" u="sng" dirty="0" err="1">
                <a:latin typeface="Comic Sans MS" panose="030F0702030302020204" pitchFamily="66" charset="0"/>
              </a:rPr>
              <a:t>smac-binding</a:t>
            </a:r>
            <a:r>
              <a:rPr lang="it-IT" altLang="it-IT" sz="1600" b="0" i="1" u="sng" dirty="0">
                <a:latin typeface="Comic Sans MS" panose="030F0702030302020204" pitchFamily="66" charset="0"/>
              </a:rPr>
              <a:t> </a:t>
            </a:r>
            <a:r>
              <a:rPr lang="it-IT" altLang="it-IT" sz="1600" b="0" i="1" u="sng" dirty="0" err="1">
                <a:latin typeface="Comic Sans MS" panose="030F0702030302020204" pitchFamily="66" charset="0"/>
              </a:rPr>
              <a:t>groove</a:t>
            </a:r>
            <a:r>
              <a:rPr lang="it-IT" altLang="it-IT" sz="1600" b="0" i="1" u="sng" dirty="0">
                <a:latin typeface="Comic Sans MS" panose="030F0702030302020204" pitchFamily="66" charset="0"/>
              </a:rPr>
              <a:t> of XIAP</a:t>
            </a:r>
            <a:endParaRPr lang="it-IT" altLang="it-IT" sz="1600" b="0" dirty="0">
              <a:latin typeface="Comic Sans MS" panose="030F0702030302020204" pitchFamily="66" charset="0"/>
            </a:endParaRPr>
          </a:p>
        </p:txBody>
      </p:sp>
      <p:cxnSp>
        <p:nvCxnSpPr>
          <p:cNvPr id="69645" name="Connettore 1 12"/>
          <p:cNvCxnSpPr>
            <a:cxnSpLocks noChangeShapeType="1"/>
          </p:cNvCxnSpPr>
          <p:nvPr/>
        </p:nvCxnSpPr>
        <p:spPr bwMode="auto">
          <a:xfrm>
            <a:off x="0" y="549275"/>
            <a:ext cx="9144000" cy="0"/>
          </a:xfrm>
          <a:prstGeom prst="line">
            <a:avLst/>
          </a:prstGeom>
          <a:noFill/>
          <a:ln w="2857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94069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63">
                                            <p:txEl>
                                              <p:pRg st="0" end="0"/>
                                            </p:txEl>
                                          </p:spTgt>
                                        </p:tgtEl>
                                        <p:attrNameLst>
                                          <p:attrName>style.visibility</p:attrName>
                                        </p:attrNameLst>
                                      </p:cBhvr>
                                      <p:to>
                                        <p:strVal val="visible"/>
                                      </p:to>
                                    </p:set>
                                    <p:animEffect transition="in" filter="fade">
                                      <p:cBhvr>
                                        <p:cTn id="7" dur="2000"/>
                                        <p:tgtEl>
                                          <p:spTgt spid="2766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61"/>
                                        </p:tgtEl>
                                        <p:attrNameLst>
                                          <p:attrName>style.visibility</p:attrName>
                                        </p:attrNameLst>
                                      </p:cBhvr>
                                      <p:to>
                                        <p:strVal val="visible"/>
                                      </p:to>
                                    </p:set>
                                    <p:animEffect transition="in" filter="fade">
                                      <p:cBhvr>
                                        <p:cTn id="10" dur="2000"/>
                                        <p:tgtEl>
                                          <p:spTgt spid="276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664"/>
                                        </p:tgtEl>
                                        <p:attrNameLst>
                                          <p:attrName>style.visibility</p:attrName>
                                        </p:attrNameLst>
                                      </p:cBhvr>
                                      <p:to>
                                        <p:strVal val="visible"/>
                                      </p:to>
                                    </p:set>
                                    <p:animEffect transition="in" filter="fade">
                                      <p:cBhvr>
                                        <p:cTn id="13" dur="2000"/>
                                        <p:tgtEl>
                                          <p:spTgt spid="27664"/>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27662"/>
                                        </p:tgtEl>
                                        <p:attrNameLst>
                                          <p:attrName>style.visibility</p:attrName>
                                        </p:attrNameLst>
                                      </p:cBhvr>
                                      <p:to>
                                        <p:strVal val="visible"/>
                                      </p:to>
                                    </p:set>
                                    <p:anim calcmode="lin" valueType="num">
                                      <p:cBhvr additive="base">
                                        <p:cTn id="16" dur="500" fill="hold"/>
                                        <p:tgtEl>
                                          <p:spTgt spid="27662"/>
                                        </p:tgtEl>
                                        <p:attrNameLst>
                                          <p:attrName>ppt_x</p:attrName>
                                        </p:attrNameLst>
                                      </p:cBhvr>
                                      <p:tavLst>
                                        <p:tav tm="0">
                                          <p:val>
                                            <p:strVal val="#ppt_x"/>
                                          </p:val>
                                        </p:tav>
                                        <p:tav tm="100000">
                                          <p:val>
                                            <p:strVal val="#ppt_x"/>
                                          </p:val>
                                        </p:tav>
                                      </p:tavLst>
                                    </p:anim>
                                    <p:anim calcmode="lin" valueType="num">
                                      <p:cBhvr additive="base">
                                        <p:cTn id="17" dur="500" fill="hold"/>
                                        <p:tgtEl>
                                          <p:spTgt spid="27662"/>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63">
                                            <p:txEl>
                                              <p:pRg st="1" end="1"/>
                                            </p:txEl>
                                          </p:spTgt>
                                        </p:tgtEl>
                                        <p:attrNameLst>
                                          <p:attrName>style.visibility</p:attrName>
                                        </p:attrNameLst>
                                      </p:cBhvr>
                                      <p:to>
                                        <p:strVal val="visible"/>
                                      </p:to>
                                    </p:set>
                                    <p:animEffect transition="in" filter="fade">
                                      <p:cBhvr>
                                        <p:cTn id="22" dur="2000"/>
                                        <p:tgtEl>
                                          <p:spTgt spid="27663">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665"/>
                                        </p:tgtEl>
                                        <p:attrNameLst>
                                          <p:attrName>style.visibility</p:attrName>
                                        </p:attrNameLst>
                                      </p:cBhvr>
                                      <p:to>
                                        <p:strVal val="visible"/>
                                      </p:to>
                                    </p:set>
                                    <p:animEffect transition="in" filter="fade">
                                      <p:cBhvr>
                                        <p:cTn id="25" dur="2000"/>
                                        <p:tgtEl>
                                          <p:spTgt spid="2766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663">
                                            <p:txEl>
                                              <p:pRg st="2" end="2"/>
                                            </p:txEl>
                                          </p:spTgt>
                                        </p:tgtEl>
                                        <p:attrNameLst>
                                          <p:attrName>style.visibility</p:attrName>
                                        </p:attrNameLst>
                                      </p:cBhvr>
                                      <p:to>
                                        <p:strVal val="visible"/>
                                      </p:to>
                                    </p:set>
                                    <p:animEffect transition="in" filter="fade">
                                      <p:cBhvr>
                                        <p:cTn id="33" dur="2000"/>
                                        <p:tgtEl>
                                          <p:spTgt spid="27663">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666"/>
                                        </p:tgtEl>
                                        <p:attrNameLst>
                                          <p:attrName>style.visibility</p:attrName>
                                        </p:attrNameLst>
                                      </p:cBhvr>
                                      <p:to>
                                        <p:strVal val="visible"/>
                                      </p:to>
                                    </p:set>
                                    <p:animEffect transition="in" filter="fade">
                                      <p:cBhvr>
                                        <p:cTn id="36" dur="2000"/>
                                        <p:tgtEl>
                                          <p:spTgt spid="2766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1" grpId="0"/>
      <p:bldP spid="27662" grpId="0"/>
      <p:bldP spid="27663" grpId="0" build="p"/>
      <p:bldP spid="27664" grpId="0" animBg="1"/>
      <p:bldP spid="27665" grpId="0" animBg="1"/>
      <p:bldP spid="27666" grpId="0" animBg="1"/>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magine 1">
            <a:extLst>
              <a:ext uri="{FF2B5EF4-FFF2-40B4-BE49-F238E27FC236}">
                <a16:creationId xmlns:a16="http://schemas.microsoft.com/office/drawing/2014/main" id="{4B9AE63E-F161-4A96-A8AC-833916F8E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313" y="692150"/>
            <a:ext cx="5627687"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ttangolo 2">
            <a:extLst>
              <a:ext uri="{FF2B5EF4-FFF2-40B4-BE49-F238E27FC236}">
                <a16:creationId xmlns:a16="http://schemas.microsoft.com/office/drawing/2014/main" id="{0F7E487A-4A4B-4D7D-81CC-57E16781AA3F}"/>
              </a:ext>
            </a:extLst>
          </p:cNvPr>
          <p:cNvSpPr>
            <a:spLocks noChangeArrowheads="1"/>
          </p:cNvSpPr>
          <p:nvPr/>
        </p:nvSpPr>
        <p:spPr bwMode="auto">
          <a:xfrm>
            <a:off x="-19050" y="2701925"/>
            <a:ext cx="37480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en-US" sz="1600">
                <a:solidFill>
                  <a:srgbClr val="0070C0"/>
                </a:solidFill>
                <a:latin typeface="Comic Sans MS" panose="030F0702030302020204" pitchFamily="66" charset="0"/>
              </a:rPr>
              <a:t>Sensitizer BH3-only proteins </a:t>
            </a:r>
            <a:r>
              <a:rPr lang="en-US" altLang="en-US" sz="1600">
                <a:latin typeface="Comic Sans MS" panose="030F0702030302020204" pitchFamily="66" charset="0"/>
              </a:rPr>
              <a:t>bind with very high affinity (sub-nanomolar) to the anti-apoptotic BCL-2 family members, displacing them and unleashing the apoptosis effectors BAX and BAK. </a:t>
            </a:r>
          </a:p>
        </p:txBody>
      </p:sp>
      <p:sp>
        <p:nvSpPr>
          <p:cNvPr id="39940" name="Rettangolo 3">
            <a:extLst>
              <a:ext uri="{FF2B5EF4-FFF2-40B4-BE49-F238E27FC236}">
                <a16:creationId xmlns:a16="http://schemas.microsoft.com/office/drawing/2014/main" id="{781BD967-0871-49CB-83FD-4F288F01D874}"/>
              </a:ext>
            </a:extLst>
          </p:cNvPr>
          <p:cNvSpPr>
            <a:spLocks noChangeArrowheads="1"/>
          </p:cNvSpPr>
          <p:nvPr/>
        </p:nvSpPr>
        <p:spPr bwMode="auto">
          <a:xfrm>
            <a:off x="1930400" y="0"/>
            <a:ext cx="528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en-US" sz="2400">
                <a:solidFill>
                  <a:srgbClr val="FF0000"/>
                </a:solidFill>
                <a:latin typeface="Comic Sans MS" panose="030F0702030302020204" pitchFamily="66" charset="0"/>
              </a:rPr>
              <a:t>BH3-Only Proteins </a:t>
            </a:r>
            <a:r>
              <a:rPr lang="en-US" altLang="en-US" sz="2400">
                <a:solidFill>
                  <a:srgbClr val="FF0000"/>
                </a:solidFill>
                <a:latin typeface="Comic Sans MS" panose="030F0702030302020204" pitchFamily="66" charset="0"/>
              </a:rPr>
              <a:t>Are Critical </a:t>
            </a:r>
          </a:p>
          <a:p>
            <a:pPr>
              <a:spcBef>
                <a:spcPct val="0"/>
              </a:spcBef>
              <a:buFontTx/>
              <a:buNone/>
            </a:pPr>
            <a:r>
              <a:rPr lang="en-US" altLang="en-US" sz="2400">
                <a:solidFill>
                  <a:srgbClr val="FF0000"/>
                </a:solidFill>
                <a:latin typeface="Comic Sans MS" panose="030F0702030302020204" pitchFamily="66" charset="0"/>
              </a:rPr>
              <a:t>Apoptosis Initiators in Tumor Cells</a:t>
            </a:r>
          </a:p>
        </p:txBody>
      </p:sp>
      <p:sp>
        <p:nvSpPr>
          <p:cNvPr id="39941" name="Rettangolo 4">
            <a:extLst>
              <a:ext uri="{FF2B5EF4-FFF2-40B4-BE49-F238E27FC236}">
                <a16:creationId xmlns:a16="http://schemas.microsoft.com/office/drawing/2014/main" id="{6A598027-6F06-409D-8D0D-5FFFBF67E27D}"/>
              </a:ext>
            </a:extLst>
          </p:cNvPr>
          <p:cNvSpPr>
            <a:spLocks noChangeArrowheads="1"/>
          </p:cNvSpPr>
          <p:nvPr/>
        </p:nvSpPr>
        <p:spPr bwMode="auto">
          <a:xfrm>
            <a:off x="0" y="830263"/>
            <a:ext cx="37290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latin typeface="Comic Sans MS" panose="030F0702030302020204" pitchFamily="66" charset="0"/>
              </a:rPr>
              <a:t>Different cytotoxic insults increase distinct </a:t>
            </a:r>
            <a:r>
              <a:rPr lang="en-US" altLang="en-US" sz="1600">
                <a:solidFill>
                  <a:srgbClr val="0070C0"/>
                </a:solidFill>
                <a:latin typeface="Comic Sans MS" panose="030F0702030302020204" pitchFamily="66" charset="0"/>
              </a:rPr>
              <a:t>pro-apoptotic</a:t>
            </a:r>
            <a:r>
              <a:rPr lang="en-US" altLang="en-US" sz="1600">
                <a:latin typeface="Comic Sans MS" panose="030F0702030302020204" pitchFamily="66" charset="0"/>
              </a:rPr>
              <a:t> </a:t>
            </a:r>
            <a:r>
              <a:rPr lang="en-US" altLang="en-US" sz="1600">
                <a:solidFill>
                  <a:srgbClr val="0070C0"/>
                </a:solidFill>
                <a:latin typeface="Comic Sans MS" panose="030F0702030302020204" pitchFamily="66" charset="0"/>
              </a:rPr>
              <a:t>BH3-only proteins </a:t>
            </a:r>
            <a:r>
              <a:rPr lang="en-US" altLang="en-US" sz="1600">
                <a:latin typeface="Comic Sans MS" panose="030F0702030302020204" pitchFamily="66" charset="0"/>
              </a:rPr>
              <a:t>through transcriptional and/or </a:t>
            </a:r>
            <a:r>
              <a:rPr lang="it-IT" altLang="en-US" sz="1600">
                <a:latin typeface="Comic Sans MS" panose="030F0702030302020204" pitchFamily="66" charset="0"/>
              </a:rPr>
              <a:t>post-transcriptional processes. </a:t>
            </a:r>
          </a:p>
        </p:txBody>
      </p:sp>
      <p:sp>
        <p:nvSpPr>
          <p:cNvPr id="39942" name="Rettangolo 5">
            <a:extLst>
              <a:ext uri="{FF2B5EF4-FFF2-40B4-BE49-F238E27FC236}">
                <a16:creationId xmlns:a16="http://schemas.microsoft.com/office/drawing/2014/main" id="{02B8318B-851F-40C5-9F5E-8A1CA497B17F}"/>
              </a:ext>
            </a:extLst>
          </p:cNvPr>
          <p:cNvSpPr>
            <a:spLocks noChangeArrowheads="1"/>
          </p:cNvSpPr>
          <p:nvPr/>
        </p:nvSpPr>
        <p:spPr bwMode="auto">
          <a:xfrm>
            <a:off x="4713288" y="6519863"/>
            <a:ext cx="43672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en-US" sz="1600" i="1">
                <a:latin typeface="Comic Sans MS" panose="030F0702030302020204" pitchFamily="66" charset="0"/>
              </a:rPr>
              <a:t>Strasser and Vaux, Mol Cell, 78, 1045, 2020</a:t>
            </a:r>
          </a:p>
        </p:txBody>
      </p:sp>
      <p:sp>
        <p:nvSpPr>
          <p:cNvPr id="7" name="Rettangolo 6">
            <a:extLst>
              <a:ext uri="{FF2B5EF4-FFF2-40B4-BE49-F238E27FC236}">
                <a16:creationId xmlns:a16="http://schemas.microsoft.com/office/drawing/2014/main" id="{821540C1-7DAB-41DA-9FFB-0393573B9996}"/>
              </a:ext>
            </a:extLst>
          </p:cNvPr>
          <p:cNvSpPr>
            <a:spLocks noChangeArrowheads="1"/>
          </p:cNvSpPr>
          <p:nvPr/>
        </p:nvSpPr>
        <p:spPr bwMode="auto">
          <a:xfrm>
            <a:off x="0" y="4714875"/>
            <a:ext cx="4572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rgbClr val="0070C0"/>
                </a:solidFill>
                <a:latin typeface="Comic Sans MS" panose="030F0702030302020204" pitchFamily="66" charset="0"/>
              </a:rPr>
              <a:t>Activator BH3-only proteins </a:t>
            </a:r>
            <a:r>
              <a:rPr lang="en-US" altLang="en-US" sz="1600">
                <a:latin typeface="Comic Sans MS" panose="030F0702030302020204" pitchFamily="66" charset="0"/>
              </a:rPr>
              <a:t>(e.g., tBID, BIM and PUMA) can also activate BAX and BAK by binding to them directly.</a:t>
            </a:r>
          </a:p>
        </p:txBody>
      </p:sp>
      <p:cxnSp>
        <p:nvCxnSpPr>
          <p:cNvPr id="9" name="Connettore 2 8">
            <a:extLst>
              <a:ext uri="{FF2B5EF4-FFF2-40B4-BE49-F238E27FC236}">
                <a16:creationId xmlns:a16="http://schemas.microsoft.com/office/drawing/2014/main" id="{BBB0138E-3BE3-49EF-B927-28AB94B11853}"/>
              </a:ext>
            </a:extLst>
          </p:cNvPr>
          <p:cNvCxnSpPr/>
          <p:nvPr/>
        </p:nvCxnSpPr>
        <p:spPr>
          <a:xfrm>
            <a:off x="5245100" y="2959100"/>
            <a:ext cx="1085850" cy="13763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F9BB8EAF-DD49-406C-9AAF-B0C41575F7F4}"/>
              </a:ext>
            </a:extLst>
          </p:cNvPr>
          <p:cNvCxnSpPr/>
          <p:nvPr/>
        </p:nvCxnSpPr>
        <p:spPr>
          <a:xfrm rot="3060000">
            <a:off x="6617493" y="2605882"/>
            <a:ext cx="1084263" cy="15113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6FAFB34C-CA56-428B-BE18-C410D2502571}"/>
              </a:ext>
            </a:extLst>
          </p:cNvPr>
          <p:cNvCxnSpPr/>
          <p:nvPr/>
        </p:nvCxnSpPr>
        <p:spPr>
          <a:xfrm rot="5040000">
            <a:off x="7108032" y="3855243"/>
            <a:ext cx="647700" cy="10080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ttangolo 11">
            <a:extLst>
              <a:ext uri="{FF2B5EF4-FFF2-40B4-BE49-F238E27FC236}">
                <a16:creationId xmlns:a16="http://schemas.microsoft.com/office/drawing/2014/main" id="{52E72144-BDF4-47FE-B0DA-926245D6A6B6}"/>
              </a:ext>
            </a:extLst>
          </p:cNvPr>
          <p:cNvSpPr>
            <a:spLocks noChangeArrowheads="1"/>
          </p:cNvSpPr>
          <p:nvPr/>
        </p:nvSpPr>
        <p:spPr bwMode="auto">
          <a:xfrm>
            <a:off x="23813" y="5824538"/>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latin typeface="Comic Sans MS" panose="030F0702030302020204" pitchFamily="66" charset="0"/>
              </a:rPr>
              <a:t>Bax/Bak elicit </a:t>
            </a:r>
            <a:r>
              <a:rPr lang="en-US" altLang="en-US" sz="1600">
                <a:solidFill>
                  <a:srgbClr val="FF0000"/>
                </a:solidFill>
                <a:latin typeface="Comic Sans MS" panose="030F0702030302020204" pitchFamily="66" charset="0"/>
              </a:rPr>
              <a:t>mitochondrial outer membrane permeabilization </a:t>
            </a:r>
            <a:r>
              <a:rPr lang="en-US" altLang="en-US" sz="1600">
                <a:latin typeface="Comic Sans MS" panose="030F0702030302020204" pitchFamily="66" charset="0"/>
              </a:rPr>
              <a:t>(</a:t>
            </a:r>
            <a:r>
              <a:rPr lang="en-US" altLang="en-US" sz="1600">
                <a:solidFill>
                  <a:srgbClr val="FF0000"/>
                </a:solidFill>
                <a:latin typeface="Comic Sans MS" panose="030F0702030302020204" pitchFamily="66" charset="0"/>
              </a:rPr>
              <a:t>MOMP</a:t>
            </a:r>
            <a:r>
              <a:rPr lang="en-US" altLang="en-US" sz="1600">
                <a:latin typeface="Comic Sans MS" panose="030F0702030302020204" pitchFamily="66" charset="0"/>
              </a:rPr>
              <a:t>) and cell death.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1 1"/>
          <p:cNvCxnSpPr/>
          <p:nvPr/>
        </p:nvCxnSpPr>
        <p:spPr>
          <a:xfrm>
            <a:off x="0" y="48264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1619" name="Rettangolo 3"/>
          <p:cNvSpPr>
            <a:spLocks noChangeArrowheads="1"/>
          </p:cNvSpPr>
          <p:nvPr/>
        </p:nvSpPr>
        <p:spPr bwMode="auto">
          <a:xfrm>
            <a:off x="1387144" y="-7762"/>
            <a:ext cx="636971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it-IT" sz="2400" dirty="0">
                <a:solidFill>
                  <a:srgbClr val="C00000"/>
                </a:solidFill>
                <a:latin typeface="Comic Sans MS" pitchFamily="66" charset="0"/>
              </a:rPr>
              <a:t>BCL‐2 Inhibitors and Cancer Chemotherapy</a:t>
            </a:r>
            <a:endParaRPr lang="it-IT" altLang="it-IT" sz="2400" dirty="0">
              <a:solidFill>
                <a:srgbClr val="C00000"/>
              </a:solidFill>
              <a:latin typeface="Comic Sans MS" pitchFamily="66" charset="0"/>
            </a:endParaRPr>
          </a:p>
        </p:txBody>
      </p:sp>
      <p:grpSp>
        <p:nvGrpSpPr>
          <p:cNvPr id="111620" name="Gruppo 2"/>
          <p:cNvGrpSpPr>
            <a:grpSpLocks noChangeAspect="1"/>
          </p:cNvGrpSpPr>
          <p:nvPr/>
        </p:nvGrpSpPr>
        <p:grpSpPr bwMode="auto">
          <a:xfrm>
            <a:off x="1004698" y="1028150"/>
            <a:ext cx="7134602" cy="3780000"/>
            <a:chOff x="530225" y="1403350"/>
            <a:chExt cx="6994103" cy="3706814"/>
          </a:xfrm>
        </p:grpSpPr>
        <p:pic>
          <p:nvPicPr>
            <p:cNvPr id="111621" name="Picture 2" descr="figure_09_28a"/>
            <p:cNvPicPr>
              <a:picLocks noChangeAspect="1" noChangeArrowheads="1"/>
            </p:cNvPicPr>
            <p:nvPr/>
          </p:nvPicPr>
          <p:blipFill>
            <a:blip r:embed="rId2">
              <a:extLst>
                <a:ext uri="{28A0092B-C50C-407E-A947-70E740481C1C}">
                  <a14:useLocalDpi xmlns:a14="http://schemas.microsoft.com/office/drawing/2010/main" val="0"/>
                </a:ext>
              </a:extLst>
            </a:blip>
            <a:srcRect t="34311" r="17076" b="21458"/>
            <a:stretch>
              <a:fillRect/>
            </a:stretch>
          </p:blipFill>
          <p:spPr bwMode="auto">
            <a:xfrm>
              <a:off x="530225" y="1403351"/>
              <a:ext cx="6994103" cy="370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622" name="Rettangolo 4"/>
            <p:cNvSpPr>
              <a:spLocks noChangeArrowheads="1"/>
            </p:cNvSpPr>
            <p:nvPr/>
          </p:nvSpPr>
          <p:spPr bwMode="auto">
            <a:xfrm>
              <a:off x="6846520" y="1403350"/>
              <a:ext cx="671696" cy="1603147"/>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it-IT" altLang="it-IT" sz="2400" dirty="0">
                <a:latin typeface="Comic Sans MS" pitchFamily="66" charset="0"/>
              </a:endParaRPr>
            </a:p>
          </p:txBody>
        </p:sp>
        <p:sp>
          <p:nvSpPr>
            <p:cNvPr id="111623" name="Rettangolo 6"/>
            <p:cNvSpPr>
              <a:spLocks noChangeArrowheads="1"/>
            </p:cNvSpPr>
            <p:nvPr/>
          </p:nvSpPr>
          <p:spPr bwMode="auto">
            <a:xfrm>
              <a:off x="6846517" y="4050456"/>
              <a:ext cx="671699" cy="1059708"/>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it-IT" altLang="it-IT" sz="2400">
                <a:latin typeface="Comic Sans MS" pitchFamily="66" charset="0"/>
              </a:endParaRPr>
            </a:p>
          </p:txBody>
        </p:sp>
      </p:grpSp>
      <p:sp>
        <p:nvSpPr>
          <p:cNvPr id="3" name="Rettangolo 2"/>
          <p:cNvSpPr/>
          <p:nvPr/>
        </p:nvSpPr>
        <p:spPr>
          <a:xfrm>
            <a:off x="3138755" y="524563"/>
            <a:ext cx="2866490" cy="461665"/>
          </a:xfrm>
          <a:prstGeom prst="rect">
            <a:avLst/>
          </a:prstGeom>
        </p:spPr>
        <p:txBody>
          <a:bodyPr wrap="none">
            <a:spAutoFit/>
          </a:bodyPr>
          <a:lstStyle/>
          <a:p>
            <a:r>
              <a:rPr lang="en-US" altLang="it-IT" sz="2400" dirty="0">
                <a:solidFill>
                  <a:srgbClr val="0070C0"/>
                </a:solidFill>
                <a:latin typeface="Comic Sans MS" panose="030F0702030302020204" pitchFamily="66" charset="0"/>
              </a:rPr>
              <a:t>BH3-only proteins </a:t>
            </a:r>
            <a:endParaRPr lang="it-IT" sz="2400" dirty="0"/>
          </a:p>
        </p:txBody>
      </p:sp>
      <p:sp>
        <p:nvSpPr>
          <p:cNvPr id="9" name="Rettangolo 33"/>
          <p:cNvSpPr>
            <a:spLocks noChangeArrowheads="1"/>
          </p:cNvSpPr>
          <p:nvPr/>
        </p:nvSpPr>
        <p:spPr bwMode="auto">
          <a:xfrm>
            <a:off x="0" y="5226795"/>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it-IT" sz="1800" b="0" dirty="0">
                <a:latin typeface="Comic Sans MS" panose="030F0702030302020204" pitchFamily="66" charset="0"/>
              </a:rPr>
              <a:t>In cancer cells, Bcl-2/X</a:t>
            </a:r>
            <a:r>
              <a:rPr lang="en-US" altLang="it-IT" sz="1800" b="0" baseline="-25000" dirty="0">
                <a:latin typeface="Comic Sans MS" panose="030F0702030302020204" pitchFamily="66" charset="0"/>
              </a:rPr>
              <a:t>L</a:t>
            </a:r>
            <a:r>
              <a:rPr lang="en-US" altLang="it-IT" sz="1800" b="0" dirty="0">
                <a:latin typeface="Comic Sans MS" panose="030F0702030302020204" pitchFamily="66" charset="0"/>
              </a:rPr>
              <a:t> are loaded with proapoptotic BH3-only proteins, rendering them “</a:t>
            </a:r>
            <a:r>
              <a:rPr lang="en-US" altLang="it-IT" sz="1800" dirty="0">
                <a:latin typeface="Comic Sans MS" panose="030F0702030302020204" pitchFamily="66" charset="0"/>
              </a:rPr>
              <a:t>primed to death</a:t>
            </a:r>
            <a:r>
              <a:rPr lang="en-US" altLang="it-IT" sz="1800" b="0" dirty="0">
                <a:latin typeface="Comic Sans MS" panose="030F0702030302020204" pitchFamily="66" charset="0"/>
              </a:rPr>
              <a:t>” and dependent on Bcl-2/X</a:t>
            </a:r>
            <a:r>
              <a:rPr lang="en-US" altLang="it-IT" sz="1800" b="0" baseline="-25000" dirty="0">
                <a:latin typeface="Comic Sans MS" panose="030F0702030302020204" pitchFamily="66" charset="0"/>
              </a:rPr>
              <a:t>L</a:t>
            </a:r>
            <a:r>
              <a:rPr lang="en-US" altLang="it-IT" sz="1800" b="0" dirty="0">
                <a:latin typeface="Comic Sans MS" panose="030F0702030302020204" pitchFamily="66" charset="0"/>
              </a:rPr>
              <a:t> for survival.</a:t>
            </a:r>
            <a:endParaRPr lang="it-IT" altLang="it-IT" sz="1800" b="0" dirty="0">
              <a:latin typeface="Comic Sans MS" panose="030F0702030302020204" pitchFamily="66" charset="0"/>
            </a:endParaRPr>
          </a:p>
        </p:txBody>
      </p:sp>
      <p:sp>
        <p:nvSpPr>
          <p:cNvPr id="4" name="Rettangolo 3"/>
          <p:cNvSpPr/>
          <p:nvPr/>
        </p:nvSpPr>
        <p:spPr>
          <a:xfrm>
            <a:off x="-1" y="6091329"/>
            <a:ext cx="9144000" cy="707886"/>
          </a:xfrm>
          <a:prstGeom prst="rect">
            <a:avLst/>
          </a:prstGeom>
        </p:spPr>
        <p:txBody>
          <a:bodyPr wrap="square">
            <a:spAutoFit/>
          </a:bodyPr>
          <a:lstStyle/>
          <a:p>
            <a:r>
              <a:rPr lang="en-US" sz="2000" b="1" i="1" u="sng" dirty="0">
                <a:solidFill>
                  <a:srgbClr val="C00000"/>
                </a:solidFill>
                <a:latin typeface="Comic Sans MS" panose="030F0702030302020204" pitchFamily="66" charset="0"/>
              </a:rPr>
              <a:t>BH3 mimetics mimic the sensitizer BH3-only proteins</a:t>
            </a:r>
            <a:r>
              <a:rPr lang="en-US" sz="2000" dirty="0">
                <a:latin typeface="Comic Sans MS" panose="030F0702030302020204" pitchFamily="66" charset="0"/>
              </a:rPr>
              <a:t>, competing for BCL-2/X</a:t>
            </a:r>
            <a:r>
              <a:rPr lang="en-US" sz="2000" baseline="-25000" dirty="0">
                <a:latin typeface="Comic Sans MS" panose="030F0702030302020204" pitchFamily="66" charset="0"/>
              </a:rPr>
              <a:t>L</a:t>
            </a:r>
            <a:r>
              <a:rPr lang="en-US" sz="2000" dirty="0">
                <a:latin typeface="Comic Sans MS" panose="030F0702030302020204" pitchFamily="66" charset="0"/>
              </a:rPr>
              <a:t> proteins and eventually reactivating the death signal. </a:t>
            </a:r>
          </a:p>
        </p:txBody>
      </p:sp>
      <p:grpSp>
        <p:nvGrpSpPr>
          <p:cNvPr id="13" name="Gruppo 12"/>
          <p:cNvGrpSpPr/>
          <p:nvPr/>
        </p:nvGrpSpPr>
        <p:grpSpPr>
          <a:xfrm>
            <a:off x="4836695" y="1190584"/>
            <a:ext cx="4095336" cy="1891010"/>
            <a:chOff x="4836695" y="1190584"/>
            <a:chExt cx="4095336" cy="1891010"/>
          </a:xfrm>
        </p:grpSpPr>
        <p:sp>
          <p:nvSpPr>
            <p:cNvPr id="5" name="Ovale 4"/>
            <p:cNvSpPr/>
            <p:nvPr/>
          </p:nvSpPr>
          <p:spPr>
            <a:xfrm>
              <a:off x="7677233" y="1190584"/>
              <a:ext cx="1254798" cy="125501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7677233" y="1453312"/>
              <a:ext cx="1244251" cy="707886"/>
            </a:xfrm>
            <a:prstGeom prst="rect">
              <a:avLst/>
            </a:prstGeom>
            <a:noFill/>
          </p:spPr>
          <p:txBody>
            <a:bodyPr wrap="none" rtlCol="0">
              <a:spAutoFit/>
            </a:bodyPr>
            <a:lstStyle/>
            <a:p>
              <a:pPr algn="ctr"/>
              <a:r>
                <a:rPr lang="it-IT" sz="2000" dirty="0">
                  <a:latin typeface="Comic Sans MS" panose="030F0702030302020204" pitchFamily="66" charset="0"/>
                </a:rPr>
                <a:t>BH3</a:t>
              </a:r>
            </a:p>
            <a:p>
              <a:pPr algn="ctr"/>
              <a:r>
                <a:rPr lang="it-IT" sz="2000" dirty="0">
                  <a:latin typeface="Comic Sans MS" panose="030F0702030302020204" pitchFamily="66" charset="0"/>
                </a:rPr>
                <a:t>mimetics</a:t>
              </a:r>
            </a:p>
          </p:txBody>
        </p:sp>
        <p:cxnSp>
          <p:nvCxnSpPr>
            <p:cNvPr id="8" name="Connettore diritto 7"/>
            <p:cNvCxnSpPr/>
            <p:nvPr/>
          </p:nvCxnSpPr>
          <p:spPr>
            <a:xfrm flipH="1">
              <a:off x="4920917" y="2047633"/>
              <a:ext cx="2756316" cy="9023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p:cNvCxnSpPr/>
            <p:nvPr/>
          </p:nvCxnSpPr>
          <p:spPr>
            <a:xfrm rot="720000">
              <a:off x="4836695" y="2825382"/>
              <a:ext cx="228600" cy="2562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 name="Connettore 2 8">
            <a:extLst>
              <a:ext uri="{FF2B5EF4-FFF2-40B4-BE49-F238E27FC236}">
                <a16:creationId xmlns:a16="http://schemas.microsoft.com/office/drawing/2014/main" id="{154BF9F1-5801-46DF-B762-DDD4508C9C4C}"/>
              </a:ext>
            </a:extLst>
          </p:cNvPr>
          <p:cNvCxnSpPr>
            <a:cxnSpLocks/>
          </p:cNvCxnSpPr>
          <p:nvPr/>
        </p:nvCxnSpPr>
        <p:spPr>
          <a:xfrm>
            <a:off x="2411678" y="1986294"/>
            <a:ext cx="1512140" cy="213422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9">
            <a:extLst>
              <a:ext uri="{FF2B5EF4-FFF2-40B4-BE49-F238E27FC236}">
                <a16:creationId xmlns:a16="http://schemas.microsoft.com/office/drawing/2014/main" id="{763A7BE2-B3DA-44DA-BDB2-0CE8EABF2628}"/>
              </a:ext>
            </a:extLst>
          </p:cNvPr>
          <p:cNvCxnSpPr>
            <a:cxnSpLocks/>
          </p:cNvCxnSpPr>
          <p:nvPr/>
        </p:nvCxnSpPr>
        <p:spPr>
          <a:xfrm flipH="1">
            <a:off x="4618299" y="1957579"/>
            <a:ext cx="326254" cy="220485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0">
            <a:extLst>
              <a:ext uri="{FF2B5EF4-FFF2-40B4-BE49-F238E27FC236}">
                <a16:creationId xmlns:a16="http://schemas.microsoft.com/office/drawing/2014/main" id="{20E3B48A-370D-4E22-BAB6-94EEE08F41B8}"/>
              </a:ext>
            </a:extLst>
          </p:cNvPr>
          <p:cNvCxnSpPr>
            <a:cxnSpLocks/>
          </p:cNvCxnSpPr>
          <p:nvPr/>
        </p:nvCxnSpPr>
        <p:spPr>
          <a:xfrm flipH="1">
            <a:off x="5231757" y="3408904"/>
            <a:ext cx="1946125" cy="8119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6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842798" y="224193"/>
            <a:ext cx="7684245" cy="4821985"/>
          </a:xfrm>
          <a:prstGeom prst="rect">
            <a:avLst/>
          </a:prstGeom>
        </p:spPr>
      </p:pic>
      <p:pic>
        <p:nvPicPr>
          <p:cNvPr id="6" name="Immagine 5"/>
          <p:cNvPicPr>
            <a:picLocks noChangeAspect="1"/>
          </p:cNvPicPr>
          <p:nvPr/>
        </p:nvPicPr>
        <p:blipFill>
          <a:blip r:embed="rId3"/>
          <a:stretch>
            <a:fillRect/>
          </a:stretch>
        </p:blipFill>
        <p:spPr>
          <a:xfrm>
            <a:off x="4099740" y="5087492"/>
            <a:ext cx="5044260" cy="1140811"/>
          </a:xfrm>
          <a:prstGeom prst="rect">
            <a:avLst/>
          </a:prstGeom>
        </p:spPr>
      </p:pic>
      <p:sp>
        <p:nvSpPr>
          <p:cNvPr id="7" name="Rettangolo 6"/>
          <p:cNvSpPr/>
          <p:nvPr/>
        </p:nvSpPr>
        <p:spPr>
          <a:xfrm>
            <a:off x="0" y="4849226"/>
            <a:ext cx="4220308" cy="2031325"/>
          </a:xfrm>
          <a:prstGeom prst="rect">
            <a:avLst/>
          </a:prstGeom>
        </p:spPr>
        <p:txBody>
          <a:bodyPr wrap="square">
            <a:spAutoFit/>
          </a:bodyPr>
          <a:lstStyle/>
          <a:p>
            <a:r>
              <a:rPr lang="en-US" dirty="0">
                <a:solidFill>
                  <a:srgbClr val="231F20"/>
                </a:solidFill>
                <a:latin typeface="Comic Sans MS" panose="030F0702030302020204" pitchFamily="66" charset="0"/>
              </a:rPr>
              <a:t>When cancer cells are exposed to therapy, they can block accumulation of pro-apoptotic proteins induced by treatment. Using a specific </a:t>
            </a:r>
            <a:r>
              <a:rPr lang="en-US" dirty="0">
                <a:solidFill>
                  <a:srgbClr val="FF0000"/>
                </a:solidFill>
                <a:latin typeface="Comic Sans MS" panose="030F0702030302020204" pitchFamily="66" charset="0"/>
              </a:rPr>
              <a:t>BH3 mimetic</a:t>
            </a:r>
            <a:r>
              <a:rPr lang="en-US" dirty="0">
                <a:solidFill>
                  <a:srgbClr val="231F20"/>
                </a:solidFill>
                <a:latin typeface="Comic Sans MS" panose="030F0702030302020204" pitchFamily="66" charset="0"/>
              </a:rPr>
              <a:t>, activators will be displaced from anti-apoptotic proteins and will restore apoptosis</a:t>
            </a:r>
            <a:endParaRPr lang="en-US" sz="2400" dirty="0">
              <a:solidFill>
                <a:srgbClr val="000000"/>
              </a:solidFill>
              <a:latin typeface="Comic Sans MS" panose="030F0702030302020204" pitchFamily="66" charset="0"/>
            </a:endParaRPr>
          </a:p>
        </p:txBody>
      </p:sp>
      <p:sp>
        <p:nvSpPr>
          <p:cNvPr id="9" name="Rettangolo 3"/>
          <p:cNvSpPr>
            <a:spLocks noChangeArrowheads="1"/>
          </p:cNvSpPr>
          <p:nvPr/>
        </p:nvSpPr>
        <p:spPr bwMode="auto">
          <a:xfrm>
            <a:off x="2949575" y="0"/>
            <a:ext cx="3244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it-IT" sz="2400" dirty="0">
                <a:solidFill>
                  <a:srgbClr val="C00000"/>
                </a:solidFill>
                <a:latin typeface="Comic Sans MS" pitchFamily="66" charset="0"/>
              </a:rPr>
              <a:t>Use of BH3 mimetics</a:t>
            </a:r>
            <a:endParaRPr lang="it-IT" altLang="it-IT" sz="2400" dirty="0">
              <a:solidFill>
                <a:srgbClr val="C00000"/>
              </a:solidFill>
              <a:latin typeface="Comic Sans MS" pitchFamily="66" charset="0"/>
            </a:endParaRPr>
          </a:p>
        </p:txBody>
      </p:sp>
      <p:sp>
        <p:nvSpPr>
          <p:cNvPr id="10" name="Rettangolo 9"/>
          <p:cNvSpPr/>
          <p:nvPr/>
        </p:nvSpPr>
        <p:spPr>
          <a:xfrm>
            <a:off x="4684920" y="6550223"/>
            <a:ext cx="4572000" cy="307777"/>
          </a:xfrm>
          <a:prstGeom prst="rect">
            <a:avLst/>
          </a:prstGeom>
        </p:spPr>
        <p:txBody>
          <a:bodyPr>
            <a:spAutoFit/>
          </a:bodyPr>
          <a:lstStyle/>
          <a:p>
            <a:r>
              <a:rPr lang="en-US" sz="1400" i="1" dirty="0">
                <a:solidFill>
                  <a:srgbClr val="231F20"/>
                </a:solidFill>
                <a:latin typeface="Comic Sans MS" panose="030F0702030302020204" pitchFamily="66" charset="0"/>
              </a:rPr>
              <a:t>Montero and </a:t>
            </a:r>
            <a:r>
              <a:rPr lang="en-US" sz="1400" i="1" dirty="0" err="1">
                <a:solidFill>
                  <a:srgbClr val="231F20"/>
                </a:solidFill>
                <a:latin typeface="Comic Sans MS" panose="030F0702030302020204" pitchFamily="66" charset="0"/>
              </a:rPr>
              <a:t>Letai</a:t>
            </a:r>
            <a:r>
              <a:rPr lang="en-US" sz="1400" i="1" dirty="0">
                <a:solidFill>
                  <a:srgbClr val="231F20"/>
                </a:solidFill>
                <a:latin typeface="Comic Sans MS" panose="030F0702030302020204" pitchFamily="66" charset="0"/>
              </a:rPr>
              <a:t>, Cell Death Differ (2018) 25, 56</a:t>
            </a:r>
            <a:endParaRPr lang="en-US" sz="1400" i="1"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967863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6309" y="627801"/>
            <a:ext cx="4525691" cy="4527056"/>
          </a:xfrm>
          <a:prstGeom prst="rect">
            <a:avLst/>
          </a:prstGeom>
        </p:spPr>
      </p:pic>
      <p:pic>
        <p:nvPicPr>
          <p:cNvPr id="5" name="Immagine 4"/>
          <p:cNvPicPr>
            <a:picLocks noChangeAspect="1"/>
          </p:cNvPicPr>
          <p:nvPr/>
        </p:nvPicPr>
        <p:blipFill>
          <a:blip r:embed="rId3"/>
          <a:stretch>
            <a:fillRect/>
          </a:stretch>
        </p:blipFill>
        <p:spPr>
          <a:xfrm>
            <a:off x="4858349" y="26926"/>
            <a:ext cx="3644487" cy="2700492"/>
          </a:xfrm>
          <a:prstGeom prst="rect">
            <a:avLst/>
          </a:prstGeom>
        </p:spPr>
      </p:pic>
      <p:pic>
        <p:nvPicPr>
          <p:cNvPr id="6" name="Immagine 5"/>
          <p:cNvPicPr>
            <a:picLocks noChangeAspect="1"/>
          </p:cNvPicPr>
          <p:nvPr/>
        </p:nvPicPr>
        <p:blipFill>
          <a:blip r:embed="rId4"/>
          <a:stretch>
            <a:fillRect/>
          </a:stretch>
        </p:blipFill>
        <p:spPr>
          <a:xfrm>
            <a:off x="4803954" y="3276812"/>
            <a:ext cx="3698882" cy="2089829"/>
          </a:xfrm>
          <a:prstGeom prst="rect">
            <a:avLst/>
          </a:prstGeom>
        </p:spPr>
      </p:pic>
      <p:sp>
        <p:nvSpPr>
          <p:cNvPr id="7" name="Rettangolo 6"/>
          <p:cNvSpPr/>
          <p:nvPr/>
        </p:nvSpPr>
        <p:spPr>
          <a:xfrm>
            <a:off x="-33145" y="5221897"/>
            <a:ext cx="3153062" cy="1200329"/>
          </a:xfrm>
          <a:prstGeom prst="rect">
            <a:avLst/>
          </a:prstGeom>
        </p:spPr>
        <p:txBody>
          <a:bodyPr wrap="square">
            <a:spAutoFit/>
          </a:bodyPr>
          <a:lstStyle/>
          <a:p>
            <a:r>
              <a:rPr lang="en-US" dirty="0">
                <a:solidFill>
                  <a:srgbClr val="231F20"/>
                </a:solidFill>
                <a:latin typeface="Comic Sans MS" panose="030F0702030302020204" pitchFamily="66" charset="0"/>
              </a:rPr>
              <a:t>Structure of </a:t>
            </a:r>
            <a:r>
              <a:rPr lang="en-US" dirty="0">
                <a:solidFill>
                  <a:srgbClr val="0070C0"/>
                </a:solidFill>
                <a:latin typeface="Comic Sans MS" panose="030F0702030302020204" pitchFamily="66" charset="0"/>
              </a:rPr>
              <a:t>BCL-X</a:t>
            </a:r>
            <a:r>
              <a:rPr lang="en-US" baseline="-25000" dirty="0">
                <a:solidFill>
                  <a:srgbClr val="0070C0"/>
                </a:solidFill>
                <a:latin typeface="Comic Sans MS" panose="030F0702030302020204" pitchFamily="66" charset="0"/>
              </a:rPr>
              <a:t>L</a:t>
            </a:r>
            <a:r>
              <a:rPr lang="en-US" dirty="0">
                <a:solidFill>
                  <a:srgbClr val="231F20"/>
                </a:solidFill>
                <a:latin typeface="Comic Sans MS" panose="030F0702030302020204" pitchFamily="66" charset="0"/>
              </a:rPr>
              <a:t> (blue surface) bound to the </a:t>
            </a:r>
            <a:r>
              <a:rPr lang="en-US" dirty="0">
                <a:solidFill>
                  <a:srgbClr val="FFC000"/>
                </a:solidFill>
                <a:latin typeface="Comic Sans MS" panose="030F0702030302020204" pitchFamily="66" charset="0"/>
              </a:rPr>
              <a:t>BH3 peptide </a:t>
            </a:r>
            <a:r>
              <a:rPr lang="en-US" dirty="0">
                <a:solidFill>
                  <a:srgbClr val="231F20"/>
                </a:solidFill>
                <a:latin typeface="Comic Sans MS" panose="030F0702030302020204" pitchFamily="66" charset="0"/>
              </a:rPr>
              <a:t>of the BH3-only protein BIM (yellow)</a:t>
            </a:r>
            <a:endParaRPr lang="en-US" dirty="0">
              <a:solidFill>
                <a:srgbClr val="000000"/>
              </a:solidFill>
              <a:latin typeface="Comic Sans MS" panose="030F0702030302020204" pitchFamily="66" charset="0"/>
            </a:endParaRPr>
          </a:p>
        </p:txBody>
      </p:sp>
      <p:sp>
        <p:nvSpPr>
          <p:cNvPr id="8" name="Rettangolo 7"/>
          <p:cNvSpPr/>
          <p:nvPr/>
        </p:nvSpPr>
        <p:spPr>
          <a:xfrm>
            <a:off x="4572000" y="2512781"/>
            <a:ext cx="4572000" cy="646331"/>
          </a:xfrm>
          <a:prstGeom prst="rect">
            <a:avLst/>
          </a:prstGeom>
        </p:spPr>
        <p:txBody>
          <a:bodyPr>
            <a:spAutoFit/>
          </a:bodyPr>
          <a:lstStyle/>
          <a:p>
            <a:r>
              <a:rPr lang="en-US" dirty="0">
                <a:solidFill>
                  <a:srgbClr val="231F20"/>
                </a:solidFill>
                <a:latin typeface="Comic Sans MS" panose="030F0702030302020204" pitchFamily="66" charset="0"/>
              </a:rPr>
              <a:t>Selective association of BH3-only proteins with their pro-survival relatives</a:t>
            </a:r>
            <a:endParaRPr lang="en-US" sz="2400" dirty="0">
              <a:solidFill>
                <a:srgbClr val="000000"/>
              </a:solidFill>
              <a:latin typeface="Comic Sans MS" panose="030F0702030302020204" pitchFamily="66" charset="0"/>
            </a:endParaRPr>
          </a:p>
        </p:txBody>
      </p:sp>
      <p:sp>
        <p:nvSpPr>
          <p:cNvPr id="9" name="Rettangolo 8"/>
          <p:cNvSpPr/>
          <p:nvPr/>
        </p:nvSpPr>
        <p:spPr>
          <a:xfrm>
            <a:off x="3761081" y="5310369"/>
            <a:ext cx="5382919" cy="1200329"/>
          </a:xfrm>
          <a:prstGeom prst="rect">
            <a:avLst/>
          </a:prstGeom>
        </p:spPr>
        <p:txBody>
          <a:bodyPr wrap="square">
            <a:spAutoFit/>
          </a:bodyPr>
          <a:lstStyle/>
          <a:p>
            <a:r>
              <a:rPr lang="en-US" dirty="0">
                <a:solidFill>
                  <a:srgbClr val="231F20"/>
                </a:solidFill>
                <a:latin typeface="Comic Sans MS" panose="030F0702030302020204" pitchFamily="66" charset="0"/>
              </a:rPr>
              <a:t>A </a:t>
            </a:r>
            <a:r>
              <a:rPr lang="en-US" dirty="0">
                <a:solidFill>
                  <a:srgbClr val="FF0000"/>
                </a:solidFill>
                <a:latin typeface="Comic Sans MS" panose="030F0702030302020204" pitchFamily="66" charset="0"/>
              </a:rPr>
              <a:t>BH3 mimetic </a:t>
            </a:r>
            <a:r>
              <a:rPr lang="en-US" dirty="0">
                <a:solidFill>
                  <a:srgbClr val="231F20"/>
                </a:solidFill>
                <a:latin typeface="Comic Sans MS" panose="030F0702030302020204" pitchFamily="66" charset="0"/>
              </a:rPr>
              <a:t>engages the surface groove of the targeted pro-survival protein(s) in a manner akin to their </a:t>
            </a:r>
            <a:r>
              <a:rPr lang="it-IT" dirty="0" err="1">
                <a:solidFill>
                  <a:srgbClr val="231F20"/>
                </a:solidFill>
                <a:latin typeface="Comic Sans MS" panose="030F0702030302020204" pitchFamily="66" charset="0"/>
              </a:rPr>
              <a:t>natural</a:t>
            </a:r>
            <a:r>
              <a:rPr lang="it-IT" dirty="0">
                <a:solidFill>
                  <a:srgbClr val="231F20"/>
                </a:solidFill>
                <a:latin typeface="Comic Sans MS" panose="030F0702030302020204" pitchFamily="66" charset="0"/>
              </a:rPr>
              <a:t> </a:t>
            </a:r>
            <a:r>
              <a:rPr lang="it-IT" dirty="0" err="1">
                <a:solidFill>
                  <a:srgbClr val="231F20"/>
                </a:solidFill>
                <a:latin typeface="Comic Sans MS" panose="030F0702030302020204" pitchFamily="66" charset="0"/>
              </a:rPr>
              <a:t>antagonists</a:t>
            </a:r>
            <a:r>
              <a:rPr lang="it-IT" dirty="0">
                <a:solidFill>
                  <a:srgbClr val="231F20"/>
                </a:solidFill>
                <a:latin typeface="Comic Sans MS" panose="030F0702030302020204" pitchFamily="66" charset="0"/>
              </a:rPr>
              <a:t>, </a:t>
            </a:r>
            <a:r>
              <a:rPr lang="it-IT" dirty="0" err="1">
                <a:solidFill>
                  <a:srgbClr val="231F20"/>
                </a:solidFill>
                <a:latin typeface="Comic Sans MS" panose="030F0702030302020204" pitchFamily="66" charset="0"/>
              </a:rPr>
              <a:t>releasing</a:t>
            </a:r>
            <a:r>
              <a:rPr lang="it-IT" dirty="0">
                <a:solidFill>
                  <a:srgbClr val="231F20"/>
                </a:solidFill>
                <a:latin typeface="Comic Sans MS" panose="030F0702030302020204" pitchFamily="66" charset="0"/>
              </a:rPr>
              <a:t> </a:t>
            </a:r>
            <a:r>
              <a:rPr lang="it-IT" dirty="0" err="1">
                <a:solidFill>
                  <a:srgbClr val="231F20"/>
                </a:solidFill>
                <a:latin typeface="Comic Sans MS" panose="030F0702030302020204" pitchFamily="66" charset="0"/>
              </a:rPr>
              <a:t>any</a:t>
            </a:r>
            <a:r>
              <a:rPr lang="it-IT" dirty="0">
                <a:solidFill>
                  <a:srgbClr val="231F20"/>
                </a:solidFill>
                <a:latin typeface="Comic Sans MS" panose="030F0702030302020204" pitchFamily="66" charset="0"/>
              </a:rPr>
              <a:t> </a:t>
            </a:r>
            <a:r>
              <a:rPr lang="it-IT" dirty="0" err="1">
                <a:solidFill>
                  <a:srgbClr val="231F20"/>
                </a:solidFill>
                <a:latin typeface="Comic Sans MS" panose="030F0702030302020204" pitchFamily="66" charset="0"/>
              </a:rPr>
              <a:t>bound</a:t>
            </a:r>
            <a:r>
              <a:rPr lang="it-IT" dirty="0">
                <a:solidFill>
                  <a:srgbClr val="231F20"/>
                </a:solidFill>
                <a:latin typeface="Comic Sans MS" panose="030F0702030302020204" pitchFamily="66" charset="0"/>
              </a:rPr>
              <a:t> BH3-only protein</a:t>
            </a:r>
            <a:endParaRPr lang="it-IT" sz="2400" dirty="0">
              <a:solidFill>
                <a:srgbClr val="000000"/>
              </a:solidFill>
              <a:latin typeface="Comic Sans MS" panose="030F0702030302020204" pitchFamily="66" charset="0"/>
            </a:endParaRPr>
          </a:p>
        </p:txBody>
      </p:sp>
      <p:sp>
        <p:nvSpPr>
          <p:cNvPr id="11" name="Rettangolo 10"/>
          <p:cNvSpPr/>
          <p:nvPr/>
        </p:nvSpPr>
        <p:spPr>
          <a:xfrm>
            <a:off x="4966756" y="6550223"/>
            <a:ext cx="4349268" cy="307777"/>
          </a:xfrm>
          <a:prstGeom prst="rect">
            <a:avLst/>
          </a:prstGeom>
        </p:spPr>
        <p:txBody>
          <a:bodyPr wrap="none">
            <a:spAutoFit/>
          </a:bodyPr>
          <a:lstStyle/>
          <a:p>
            <a:r>
              <a:rPr lang="en-US" sz="1400" i="1" dirty="0">
                <a:solidFill>
                  <a:srgbClr val="231F20"/>
                </a:solidFill>
                <a:latin typeface="Comic Sans MS" panose="030F0702030302020204" pitchFamily="66" charset="0"/>
              </a:rPr>
              <a:t>Adams and Cory, Cell Death Differ (2018) 25, 27</a:t>
            </a:r>
            <a:endParaRPr lang="en-US" sz="1400" i="1"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03501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628339" y="669744"/>
            <a:ext cx="7887321" cy="4844603"/>
          </a:xfrm>
          <a:prstGeom prst="rect">
            <a:avLst/>
          </a:prstGeom>
        </p:spPr>
      </p:pic>
      <p:sp>
        <p:nvSpPr>
          <p:cNvPr id="5" name="Rettangolo 4"/>
          <p:cNvSpPr/>
          <p:nvPr/>
        </p:nvSpPr>
        <p:spPr>
          <a:xfrm>
            <a:off x="1252025" y="5722426"/>
            <a:ext cx="7090118" cy="400110"/>
          </a:xfrm>
          <a:prstGeom prst="rect">
            <a:avLst/>
          </a:prstGeom>
        </p:spPr>
        <p:txBody>
          <a:bodyPr wrap="square">
            <a:spAutoFit/>
          </a:bodyPr>
          <a:lstStyle/>
          <a:p>
            <a:r>
              <a:rPr lang="en-US" sz="2000" dirty="0">
                <a:solidFill>
                  <a:srgbClr val="221E1F"/>
                </a:solidFill>
                <a:latin typeface="Comic Sans MS" panose="030F0702030302020204" pitchFamily="66" charset="0"/>
              </a:rPr>
              <a:t>X‑ray co‑crystal structure of </a:t>
            </a:r>
            <a:r>
              <a:rPr lang="en-US" sz="2000" dirty="0" err="1">
                <a:solidFill>
                  <a:srgbClr val="FF0000"/>
                </a:solidFill>
                <a:latin typeface="Comic Sans MS" panose="030F0702030302020204" pitchFamily="66" charset="0"/>
              </a:rPr>
              <a:t>navitoclax</a:t>
            </a:r>
            <a:r>
              <a:rPr lang="en-US" sz="2000" dirty="0">
                <a:solidFill>
                  <a:srgbClr val="FF0000"/>
                </a:solidFill>
                <a:latin typeface="Comic Sans MS" panose="030F0702030302020204" pitchFamily="66" charset="0"/>
              </a:rPr>
              <a:t> bound to </a:t>
            </a:r>
            <a:r>
              <a:rPr lang="en-US" sz="2000" dirty="0" err="1">
                <a:solidFill>
                  <a:srgbClr val="FF0000"/>
                </a:solidFill>
                <a:latin typeface="Comic Sans MS" panose="030F0702030302020204" pitchFamily="66" charset="0"/>
              </a:rPr>
              <a:t>BcL</a:t>
            </a:r>
            <a:r>
              <a:rPr lang="en-US" sz="2000" dirty="0">
                <a:solidFill>
                  <a:srgbClr val="FF0000"/>
                </a:solidFill>
                <a:latin typeface="Comic Sans MS" panose="030F0702030302020204" pitchFamily="66" charset="0"/>
              </a:rPr>
              <a:t>-X</a:t>
            </a:r>
            <a:r>
              <a:rPr lang="en-US" sz="2000" baseline="-25000" dirty="0">
                <a:solidFill>
                  <a:srgbClr val="FF0000"/>
                </a:solidFill>
                <a:latin typeface="Comic Sans MS" panose="030F0702030302020204" pitchFamily="66" charset="0"/>
              </a:rPr>
              <a:t>L</a:t>
            </a:r>
            <a:r>
              <a:rPr lang="en-US" sz="2000" dirty="0">
                <a:solidFill>
                  <a:srgbClr val="221E1F"/>
                </a:solidFill>
                <a:latin typeface="Comic Sans MS" panose="030F0702030302020204" pitchFamily="66" charset="0"/>
              </a:rPr>
              <a:t> </a:t>
            </a:r>
          </a:p>
        </p:txBody>
      </p:sp>
      <p:sp>
        <p:nvSpPr>
          <p:cNvPr id="6" name="Rettangolo 4"/>
          <p:cNvSpPr>
            <a:spLocks noChangeArrowheads="1"/>
          </p:cNvSpPr>
          <p:nvPr/>
        </p:nvSpPr>
        <p:spPr bwMode="auto">
          <a:xfrm>
            <a:off x="2145323" y="0"/>
            <a:ext cx="4839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it-IT" altLang="it-IT" sz="2400" dirty="0">
                <a:solidFill>
                  <a:srgbClr val="0070C0"/>
                </a:solidFill>
                <a:latin typeface="Comic Sans MS" panose="030F0702030302020204" pitchFamily="66" charset="0"/>
              </a:rPr>
              <a:t>Mode of </a:t>
            </a:r>
            <a:r>
              <a:rPr lang="it-IT" altLang="it-IT" sz="2400" dirty="0" err="1">
                <a:solidFill>
                  <a:srgbClr val="0070C0"/>
                </a:solidFill>
                <a:latin typeface="Comic Sans MS" panose="030F0702030302020204" pitchFamily="66" charset="0"/>
              </a:rPr>
              <a:t>action</a:t>
            </a:r>
            <a:r>
              <a:rPr lang="it-IT" altLang="it-IT" sz="2400" dirty="0">
                <a:solidFill>
                  <a:srgbClr val="0070C0"/>
                </a:solidFill>
                <a:latin typeface="Comic Sans MS" panose="030F0702030302020204" pitchFamily="66" charset="0"/>
              </a:rPr>
              <a:t> of BH3 mimetics</a:t>
            </a:r>
          </a:p>
        </p:txBody>
      </p:sp>
    </p:spTree>
    <p:extLst>
      <p:ext uri="{BB962C8B-B14F-4D97-AF65-F5344CB8AC3E}">
        <p14:creationId xmlns:p14="http://schemas.microsoft.com/office/powerpoint/2010/main" val="202799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1607575" y="1773238"/>
            <a:ext cx="5973096"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dirty="0">
                <a:latin typeface="Comic Sans MS" panose="030F0702030302020204" pitchFamily="66" charset="0"/>
              </a:rPr>
              <a:t>Terapie antineoplastiche innovative</a:t>
            </a:r>
          </a:p>
          <a:p>
            <a:pPr algn="ctr">
              <a:spcBef>
                <a:spcPct val="0"/>
              </a:spcBef>
              <a:buFontTx/>
              <a:buNone/>
            </a:pPr>
            <a:endParaRPr lang="it-IT" altLang="it-IT" sz="2800" dirty="0">
              <a:solidFill>
                <a:srgbClr val="FF0000"/>
              </a:solidFill>
              <a:latin typeface="Comic Sans MS" panose="030F0702030302020204" pitchFamily="66" charset="0"/>
            </a:endParaRPr>
          </a:p>
          <a:p>
            <a:pPr algn="ctr">
              <a:spcBef>
                <a:spcPct val="0"/>
              </a:spcBef>
              <a:buFontTx/>
              <a:buNone/>
            </a:pPr>
            <a:r>
              <a:rPr lang="it-IT" altLang="it-IT" sz="2800" dirty="0">
                <a:solidFill>
                  <a:srgbClr val="FF0000"/>
                </a:solidFill>
                <a:latin typeface="Comic Sans MS" panose="030F0702030302020204" pitchFamily="66" charset="0"/>
              </a:rPr>
              <a:t>Andrea Rasola</a:t>
            </a:r>
          </a:p>
          <a:p>
            <a:pPr algn="ctr">
              <a:spcBef>
                <a:spcPct val="0"/>
              </a:spcBef>
              <a:buFontTx/>
              <a:buNone/>
            </a:pPr>
            <a:endParaRPr lang="it-IT" altLang="it-IT" sz="2800" dirty="0">
              <a:solidFill>
                <a:srgbClr val="FF0000"/>
              </a:solidFill>
              <a:latin typeface="Comic Sans MS" panose="030F0702030302020204" pitchFamily="66" charset="0"/>
            </a:endParaRPr>
          </a:p>
          <a:p>
            <a:pPr algn="ctr">
              <a:spcBef>
                <a:spcPct val="0"/>
              </a:spcBef>
              <a:buFontTx/>
              <a:buNone/>
            </a:pPr>
            <a:endParaRPr lang="it-IT" altLang="it-IT" sz="2800" dirty="0">
              <a:solidFill>
                <a:srgbClr val="FF0000"/>
              </a:solidFill>
              <a:latin typeface="Comic Sans MS" panose="030F0702030302020204" pitchFamily="66" charset="0"/>
            </a:endParaRPr>
          </a:p>
          <a:p>
            <a:pPr algn="ctr">
              <a:spcBef>
                <a:spcPct val="0"/>
              </a:spcBef>
              <a:buFontTx/>
              <a:buNone/>
            </a:pPr>
            <a:endParaRPr lang="it-IT" altLang="it-IT" sz="28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915203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1 1"/>
          <p:cNvCxnSpPr/>
          <p:nvPr/>
        </p:nvCxnSpPr>
        <p:spPr>
          <a:xfrm>
            <a:off x="0" y="655638"/>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1683" name="Rettangolo 4"/>
          <p:cNvSpPr>
            <a:spLocks noChangeArrowheads="1"/>
          </p:cNvSpPr>
          <p:nvPr/>
        </p:nvSpPr>
        <p:spPr bwMode="auto">
          <a:xfrm>
            <a:off x="1828800" y="44450"/>
            <a:ext cx="548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it-IT" altLang="it-IT" sz="2400" dirty="0">
                <a:solidFill>
                  <a:srgbClr val="0070C0"/>
                </a:solidFill>
                <a:latin typeface="Comic Sans MS" panose="030F0702030302020204" pitchFamily="66" charset="0"/>
              </a:rPr>
              <a:t>B-CLL (</a:t>
            </a:r>
            <a:r>
              <a:rPr lang="it-IT" altLang="it-IT" sz="2400" i="1" dirty="0" err="1">
                <a:solidFill>
                  <a:srgbClr val="0070C0"/>
                </a:solidFill>
                <a:latin typeface="Comic Sans MS" panose="030F0702030302020204" pitchFamily="66" charset="0"/>
              </a:rPr>
              <a:t>chronic</a:t>
            </a:r>
            <a:r>
              <a:rPr lang="it-IT" altLang="it-IT" sz="2400" i="1" dirty="0">
                <a:solidFill>
                  <a:srgbClr val="0070C0"/>
                </a:solidFill>
                <a:latin typeface="Comic Sans MS" panose="030F0702030302020204" pitchFamily="66" charset="0"/>
              </a:rPr>
              <a:t> </a:t>
            </a:r>
            <a:r>
              <a:rPr lang="it-IT" altLang="it-IT" sz="2400" i="1" dirty="0" err="1">
                <a:solidFill>
                  <a:srgbClr val="0070C0"/>
                </a:solidFill>
                <a:latin typeface="Comic Sans MS" panose="030F0702030302020204" pitchFamily="66" charset="0"/>
              </a:rPr>
              <a:t>lymphocytic</a:t>
            </a:r>
            <a:r>
              <a:rPr lang="it-IT" altLang="it-IT" sz="2400" i="1" dirty="0">
                <a:solidFill>
                  <a:srgbClr val="0070C0"/>
                </a:solidFill>
                <a:latin typeface="Comic Sans MS" panose="030F0702030302020204" pitchFamily="66" charset="0"/>
              </a:rPr>
              <a:t> </a:t>
            </a:r>
            <a:r>
              <a:rPr lang="it-IT" altLang="it-IT" sz="2400" i="1" dirty="0" err="1">
                <a:solidFill>
                  <a:srgbClr val="0070C0"/>
                </a:solidFill>
                <a:latin typeface="Comic Sans MS" panose="030F0702030302020204" pitchFamily="66" charset="0"/>
              </a:rPr>
              <a:t>leukemia</a:t>
            </a:r>
            <a:r>
              <a:rPr lang="it-IT" altLang="it-IT" sz="2400" i="1" dirty="0">
                <a:solidFill>
                  <a:srgbClr val="0070C0"/>
                </a:solidFill>
                <a:latin typeface="Comic Sans MS" panose="030F0702030302020204" pitchFamily="66" charset="0"/>
              </a:rPr>
              <a:t>)</a:t>
            </a:r>
            <a:endParaRPr lang="it-IT" altLang="it-IT" sz="2400" dirty="0">
              <a:solidFill>
                <a:srgbClr val="0070C0"/>
              </a:solidFill>
              <a:latin typeface="Comic Sans MS" panose="030F0702030302020204" pitchFamily="66" charset="0"/>
            </a:endParaRPr>
          </a:p>
        </p:txBody>
      </p:sp>
      <p:sp>
        <p:nvSpPr>
          <p:cNvPr id="71684" name="Rettangolo 15"/>
          <p:cNvSpPr>
            <a:spLocks noChangeArrowheads="1"/>
          </p:cNvSpPr>
          <p:nvPr/>
        </p:nvSpPr>
        <p:spPr bwMode="auto">
          <a:xfrm>
            <a:off x="250825" y="814388"/>
            <a:ext cx="878522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pitchFamily="18" charset="0"/>
              </a:defRPr>
            </a:lvl1pPr>
            <a:lvl2pPr marL="800100" indent="-34290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pPr>
            <a:r>
              <a:rPr lang="en-US" altLang="it-IT" sz="2000" b="0" dirty="0">
                <a:latin typeface="Comic Sans MS" panose="030F0702030302020204" pitchFamily="66" charset="0"/>
              </a:rPr>
              <a:t>CLL, the most common leukemia in adults (4.5/100.000)</a:t>
            </a:r>
          </a:p>
          <a:p>
            <a:pPr>
              <a:spcBef>
                <a:spcPct val="0"/>
              </a:spcBef>
            </a:pPr>
            <a:r>
              <a:rPr lang="en-US" altLang="it-IT" sz="2000" b="0" dirty="0">
                <a:latin typeface="Comic Sans MS" panose="030F0702030302020204" pitchFamily="66" charset="0"/>
              </a:rPr>
              <a:t>&gt;75% &gt;50, M&gt;F.</a:t>
            </a:r>
          </a:p>
          <a:p>
            <a:pPr>
              <a:spcBef>
                <a:spcPct val="0"/>
              </a:spcBef>
            </a:pPr>
            <a:r>
              <a:rPr lang="en-US" altLang="it-IT" sz="2000" dirty="0">
                <a:latin typeface="Comic Sans MS" panose="030F0702030302020204" pitchFamily="66" charset="0"/>
              </a:rPr>
              <a:t>B cells </a:t>
            </a:r>
            <a:r>
              <a:rPr lang="en-US" altLang="it-IT" sz="2000" b="0" dirty="0">
                <a:latin typeface="Comic Sans MS" panose="030F0702030302020204" pitchFamily="66" charset="0"/>
              </a:rPr>
              <a:t>accumulate in BM and blood</a:t>
            </a:r>
            <a:endParaRPr lang="it-IT" altLang="it-IT" sz="2000" b="0" dirty="0">
              <a:latin typeface="Comic Sans MS" panose="030F0702030302020204" pitchFamily="66" charset="0"/>
            </a:endParaRPr>
          </a:p>
          <a:p>
            <a:pPr>
              <a:spcBef>
                <a:spcPct val="0"/>
              </a:spcBef>
            </a:pPr>
            <a:r>
              <a:rPr lang="en-US" altLang="it-IT" sz="2000" b="0" dirty="0">
                <a:latin typeface="Comic Sans MS" panose="030F0702030302020204" pitchFamily="66" charset="0"/>
              </a:rPr>
              <a:t>Most people are diagnosed without symptoms - high </a:t>
            </a:r>
            <a:r>
              <a:rPr lang="en-US" altLang="it-IT" sz="2000" dirty="0">
                <a:latin typeface="Comic Sans MS" panose="030F0702030302020204" pitchFamily="66" charset="0"/>
              </a:rPr>
              <a:t>WBC</a:t>
            </a:r>
            <a:r>
              <a:rPr lang="en-US" altLang="it-IT" sz="2000" b="0" dirty="0">
                <a:latin typeface="Comic Sans MS" panose="030F0702030302020204" pitchFamily="66" charset="0"/>
              </a:rPr>
              <a:t> count </a:t>
            </a:r>
            <a:r>
              <a:rPr lang="en-US" altLang="it-IT" sz="2000" b="0" dirty="0">
                <a:latin typeface="Comic Sans MS" panose="030F0702030302020204" pitchFamily="66" charset="0"/>
                <a:sym typeface="Wingdings" pitchFamily="2" charset="2"/>
              </a:rPr>
              <a:t></a:t>
            </a:r>
            <a:r>
              <a:rPr lang="en-US" altLang="it-IT" sz="2000" b="0" dirty="0">
                <a:latin typeface="Comic Sans MS" panose="030F0702030302020204" pitchFamily="66" charset="0"/>
              </a:rPr>
              <a:t> swollen lymph </a:t>
            </a:r>
            <a:r>
              <a:rPr lang="en-US" altLang="it-IT" sz="2000" dirty="0">
                <a:latin typeface="Comic Sans MS" panose="030F0702030302020204" pitchFamily="66" charset="0"/>
              </a:rPr>
              <a:t>nodes, spleen</a:t>
            </a:r>
            <a:r>
              <a:rPr lang="en-US" altLang="it-IT" sz="2000" b="0" dirty="0">
                <a:latin typeface="Comic Sans MS" panose="030F0702030302020204" pitchFamily="66" charset="0"/>
              </a:rPr>
              <a:t>, and </a:t>
            </a:r>
            <a:r>
              <a:rPr lang="en-US" altLang="it-IT" sz="2000" dirty="0">
                <a:latin typeface="Comic Sans MS" panose="030F0702030302020204" pitchFamily="66" charset="0"/>
              </a:rPr>
              <a:t>liver</a:t>
            </a:r>
            <a:r>
              <a:rPr lang="en-US" altLang="it-IT" sz="2000" b="0" dirty="0">
                <a:latin typeface="Comic Sans MS" panose="030F0702030302020204" pitchFamily="66" charset="0"/>
              </a:rPr>
              <a:t>, and eventually anemia and infections.</a:t>
            </a:r>
          </a:p>
          <a:p>
            <a:pPr>
              <a:spcBef>
                <a:spcPct val="0"/>
              </a:spcBef>
            </a:pPr>
            <a:r>
              <a:rPr lang="en-US" altLang="it-IT" sz="2000" b="0" i="1" dirty="0">
                <a:latin typeface="Comic Sans MS" panose="030F0702030302020204" pitchFamily="66" charset="0"/>
              </a:rPr>
              <a:t>“</a:t>
            </a:r>
            <a:r>
              <a:rPr lang="en-US" altLang="it-IT" sz="2000" i="1" dirty="0">
                <a:latin typeface="Comic Sans MS" panose="030F0702030302020204" pitchFamily="66" charset="0"/>
              </a:rPr>
              <a:t>good CLL</a:t>
            </a:r>
            <a:r>
              <a:rPr lang="en-US" altLang="it-IT" sz="2000" b="0" i="1" dirty="0">
                <a:latin typeface="Comic Sans MS" panose="030F0702030302020204" pitchFamily="66" charset="0"/>
              </a:rPr>
              <a:t>”: Many patients may not need any treatment.</a:t>
            </a:r>
            <a:endParaRPr lang="it-IT" altLang="it-IT" sz="2000" b="0" i="1" dirty="0">
              <a:latin typeface="Comic Sans MS" panose="030F0702030302020204" pitchFamily="66" charset="0"/>
            </a:endParaRPr>
          </a:p>
        </p:txBody>
      </p:sp>
      <p:graphicFrame>
        <p:nvGraphicFramePr>
          <p:cNvPr id="18" name="Tabella 17"/>
          <p:cNvGraphicFramePr>
            <a:graphicFrameLocks noGrp="1"/>
          </p:cNvGraphicFramePr>
          <p:nvPr/>
        </p:nvGraphicFramePr>
        <p:xfrm>
          <a:off x="431800" y="3182938"/>
          <a:ext cx="8172450" cy="2393949"/>
        </p:xfrm>
        <a:graphic>
          <a:graphicData uri="http://schemas.openxmlformats.org/drawingml/2006/table">
            <a:tbl>
              <a:tblPr firstRow="1" bandRow="1">
                <a:tableStyleId>{5C22544A-7EE6-4342-B048-85BDC9FD1C3A}</a:tableStyleId>
              </a:tblPr>
              <a:tblGrid>
                <a:gridCol w="2724150">
                  <a:extLst>
                    <a:ext uri="{9D8B030D-6E8A-4147-A177-3AD203B41FA5}">
                      <a16:colId xmlns:a16="http://schemas.microsoft.com/office/drawing/2014/main" val="20000"/>
                    </a:ext>
                  </a:extLst>
                </a:gridCol>
                <a:gridCol w="2724150">
                  <a:extLst>
                    <a:ext uri="{9D8B030D-6E8A-4147-A177-3AD203B41FA5}">
                      <a16:colId xmlns:a16="http://schemas.microsoft.com/office/drawing/2014/main" val="20001"/>
                    </a:ext>
                  </a:extLst>
                </a:gridCol>
                <a:gridCol w="2724150">
                  <a:extLst>
                    <a:ext uri="{9D8B030D-6E8A-4147-A177-3AD203B41FA5}">
                      <a16:colId xmlns:a16="http://schemas.microsoft.com/office/drawing/2014/main" val="20002"/>
                    </a:ext>
                  </a:extLst>
                </a:gridCol>
              </a:tblGrid>
              <a:tr h="504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dirty="0">
                          <a:ln>
                            <a:noFill/>
                          </a:ln>
                          <a:solidFill>
                            <a:schemeClr val="bg1"/>
                          </a:solidFill>
                          <a:effectLst/>
                          <a:latin typeface="Arial" charset="0"/>
                        </a:rPr>
                        <a:t>Prognostic factor</a:t>
                      </a:r>
                    </a:p>
                  </a:txBody>
                  <a:tcPr marL="91429" marR="91429"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dirty="0">
                          <a:ln>
                            <a:noFill/>
                          </a:ln>
                          <a:solidFill>
                            <a:schemeClr val="bg1"/>
                          </a:solidFill>
                          <a:effectLst/>
                          <a:latin typeface="Arial" charset="0"/>
                        </a:rPr>
                        <a:t>Good prognosis</a:t>
                      </a:r>
                    </a:p>
                  </a:txBody>
                  <a:tcPr marL="91429" marR="91429"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dirty="0">
                          <a:ln>
                            <a:noFill/>
                          </a:ln>
                          <a:solidFill>
                            <a:schemeClr val="bg1"/>
                          </a:solidFill>
                          <a:effectLst/>
                          <a:latin typeface="Arial" charset="0"/>
                        </a:rPr>
                        <a:t>Bad prognosis</a:t>
                      </a:r>
                    </a:p>
                  </a:txBody>
                  <a:tcPr marL="91429" marR="91429" marT="45723" marB="45723"/>
                </a:tc>
                <a:extLst>
                  <a:ext uri="{0D108BD9-81ED-4DB2-BD59-A6C34878D82A}">
                    <a16:rowId xmlns:a16="http://schemas.microsoft.com/office/drawing/2014/main" val="10000"/>
                  </a:ext>
                </a:extLst>
              </a:tr>
              <a:tr h="701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dirty="0" err="1">
                          <a:ln>
                            <a:noFill/>
                          </a:ln>
                          <a:solidFill>
                            <a:schemeClr val="tx1"/>
                          </a:solidFill>
                          <a:effectLst/>
                          <a:latin typeface="Arial" charset="0"/>
                        </a:rPr>
                        <a:t>IgvH</a:t>
                      </a:r>
                      <a:endParaRPr kumimoji="0" lang="en-US" sz="2000" b="1" i="0" u="none" strike="noStrike" cap="none" normalizeH="0" baseline="0" dirty="0">
                        <a:ln>
                          <a:noFill/>
                        </a:ln>
                        <a:solidFill>
                          <a:schemeClr val="tx1"/>
                        </a:solidFill>
                        <a:effectLst/>
                        <a:latin typeface="Arial" charset="0"/>
                      </a:endParaRPr>
                    </a:p>
                    <a:p>
                      <a:endParaRPr lang="it-IT" sz="2000" b="1" dirty="0"/>
                    </a:p>
                  </a:txBody>
                  <a:tcPr marL="91429" marR="91429" marT="45723" marB="45723"/>
                </a:tc>
                <a:tc>
                  <a:txBody>
                    <a:bodyPr/>
                    <a:lstStyle/>
                    <a:p>
                      <a:r>
                        <a:rPr kumimoji="0" lang="en-US" sz="2000" b="0" i="0" u="none" strike="noStrike" cap="none" normalizeH="0" baseline="0" dirty="0">
                          <a:ln>
                            <a:noFill/>
                          </a:ln>
                          <a:solidFill>
                            <a:schemeClr val="tx1"/>
                          </a:solidFill>
                          <a:effectLst/>
                          <a:latin typeface="Arial" charset="0"/>
                        </a:rPr>
                        <a:t>mutated</a:t>
                      </a:r>
                      <a:endParaRPr lang="it-IT" sz="2000" dirty="0"/>
                    </a:p>
                  </a:txBody>
                  <a:tcPr marL="91429" marR="91429" marT="45723" marB="45723"/>
                </a:tc>
                <a:tc>
                  <a:txBody>
                    <a:bodyPr/>
                    <a:lstStyle/>
                    <a:p>
                      <a:r>
                        <a:rPr kumimoji="0" lang="en-US" sz="2000" b="0" i="0" u="none" strike="noStrike" cap="none" normalizeH="0" baseline="0" dirty="0" err="1">
                          <a:ln>
                            <a:noFill/>
                          </a:ln>
                          <a:solidFill>
                            <a:schemeClr val="tx1"/>
                          </a:solidFill>
                          <a:effectLst/>
                          <a:latin typeface="Arial" charset="0"/>
                        </a:rPr>
                        <a:t>unmutated</a:t>
                      </a:r>
                      <a:endParaRPr lang="it-IT" sz="2000" dirty="0"/>
                    </a:p>
                  </a:txBody>
                  <a:tcPr marL="91429" marR="91429" marT="45723" marB="45723"/>
                </a:tc>
                <a:extLst>
                  <a:ext uri="{0D108BD9-81ED-4DB2-BD59-A6C34878D82A}">
                    <a16:rowId xmlns:a16="http://schemas.microsoft.com/office/drawing/2014/main" val="10001"/>
                  </a:ext>
                </a:extLst>
              </a:tr>
              <a:tr h="396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dirty="0">
                          <a:ln>
                            <a:noFill/>
                          </a:ln>
                          <a:solidFill>
                            <a:schemeClr val="tx1"/>
                          </a:solidFill>
                          <a:effectLst/>
                          <a:latin typeface="Arial" charset="0"/>
                        </a:rPr>
                        <a:t>ZAP–70 expression</a:t>
                      </a:r>
                      <a:r>
                        <a:rPr kumimoji="0" lang="en-US" sz="2000" b="1" i="0" u="none" strike="noStrike" cap="none" normalizeH="0" baseline="0" dirty="0">
                          <a:ln>
                            <a:noFill/>
                          </a:ln>
                          <a:solidFill>
                            <a:schemeClr val="tx1"/>
                          </a:solidFill>
                          <a:effectLst>
                            <a:outerShdw blurRad="38100" dist="38100" dir="2700000" algn="tl">
                              <a:srgbClr val="000000"/>
                            </a:outerShdw>
                          </a:effectLst>
                          <a:latin typeface="Arial" charset="0"/>
                        </a:rPr>
                        <a:t> </a:t>
                      </a:r>
                    </a:p>
                  </a:txBody>
                  <a:tcPr marL="91429" marR="91429"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a:ln>
                            <a:noFill/>
                          </a:ln>
                          <a:solidFill>
                            <a:schemeClr val="tx1"/>
                          </a:solidFill>
                          <a:effectLst/>
                          <a:latin typeface="Arial" charset="0"/>
                        </a:rPr>
                        <a:t>low (&lt; 20%)</a:t>
                      </a: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charset="0"/>
                        </a:rPr>
                        <a:t> </a:t>
                      </a:r>
                    </a:p>
                  </a:txBody>
                  <a:tcPr marL="91429" marR="91429"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a:ln>
                            <a:noFill/>
                          </a:ln>
                          <a:solidFill>
                            <a:schemeClr val="tx1"/>
                          </a:solidFill>
                          <a:effectLst/>
                          <a:latin typeface="Arial" charset="0"/>
                        </a:rPr>
                        <a:t>high ( &gt; 20 %)</a:t>
                      </a: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charset="0"/>
                        </a:rPr>
                        <a:t> </a:t>
                      </a:r>
                    </a:p>
                  </a:txBody>
                  <a:tcPr marL="91429" marR="91429" marT="45723" marB="45723"/>
                </a:tc>
                <a:extLst>
                  <a:ext uri="{0D108BD9-81ED-4DB2-BD59-A6C34878D82A}">
                    <a16:rowId xmlns:a16="http://schemas.microsoft.com/office/drawing/2014/main" val="10002"/>
                  </a:ext>
                </a:extLst>
              </a:tr>
              <a:tr h="396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dirty="0" err="1">
                          <a:ln>
                            <a:noFill/>
                          </a:ln>
                          <a:solidFill>
                            <a:schemeClr val="tx1"/>
                          </a:solidFill>
                          <a:effectLst/>
                          <a:latin typeface="Arial" charset="0"/>
                        </a:rPr>
                        <a:t>Survivin</a:t>
                      </a:r>
                      <a:r>
                        <a:rPr kumimoji="0" lang="en-US" sz="2000" b="1" i="0" u="none" strike="noStrike" cap="none" normalizeH="0" baseline="0" dirty="0">
                          <a:ln>
                            <a:noFill/>
                          </a:ln>
                          <a:solidFill>
                            <a:schemeClr val="tx1"/>
                          </a:solidFill>
                          <a:effectLst/>
                          <a:latin typeface="Arial" charset="0"/>
                        </a:rPr>
                        <a:t> </a:t>
                      </a:r>
                    </a:p>
                  </a:txBody>
                  <a:tcPr marL="91429" marR="91429"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a:ln>
                            <a:noFill/>
                          </a:ln>
                          <a:solidFill>
                            <a:schemeClr val="tx1"/>
                          </a:solidFill>
                          <a:effectLst/>
                          <a:latin typeface="Arial" charset="0"/>
                        </a:rPr>
                        <a:t>Absence</a:t>
                      </a:r>
                    </a:p>
                  </a:txBody>
                  <a:tcPr marL="91429" marR="91429" marT="45723" marB="45723"/>
                </a:tc>
                <a:tc>
                  <a:txBody>
                    <a:bodyPr/>
                    <a:lstStyle/>
                    <a:p>
                      <a:r>
                        <a:rPr kumimoji="0" lang="en-US" sz="2000" b="0" i="0" u="none" strike="noStrike" cap="none" normalizeH="0" baseline="0" dirty="0">
                          <a:ln>
                            <a:noFill/>
                          </a:ln>
                          <a:solidFill>
                            <a:schemeClr val="tx1"/>
                          </a:solidFill>
                          <a:effectLst/>
                          <a:latin typeface="Arial" charset="0"/>
                          <a:cs typeface="Times New Roman" pitchFamily="18" charset="0"/>
                        </a:rPr>
                        <a:t>Presence</a:t>
                      </a:r>
                      <a:endParaRPr lang="it-IT" sz="2000" dirty="0"/>
                    </a:p>
                  </a:txBody>
                  <a:tcPr marL="91429" marR="91429" marT="45723" marB="45723"/>
                </a:tc>
                <a:extLst>
                  <a:ext uri="{0D108BD9-81ED-4DB2-BD59-A6C34878D82A}">
                    <a16:rowId xmlns:a16="http://schemas.microsoft.com/office/drawing/2014/main" val="10003"/>
                  </a:ext>
                </a:extLst>
              </a:tr>
              <a:tr h="396262">
                <a:tc>
                  <a:txBody>
                    <a:bodyPr/>
                    <a:lstStyle/>
                    <a:p>
                      <a:r>
                        <a:rPr lang="en-US" altLang="it-IT" sz="2000" b="1" dirty="0">
                          <a:latin typeface="Arial" panose="020B0604020202020204" pitchFamily="34" charset="0"/>
                          <a:cs typeface="Arial" panose="020B0604020202020204" pitchFamily="34" charset="0"/>
                        </a:rPr>
                        <a:t>Cytogenetic</a:t>
                      </a:r>
                      <a:endParaRPr lang="it-IT" sz="2000" b="1" dirty="0"/>
                    </a:p>
                  </a:txBody>
                  <a:tcPr marL="91429" marR="91429" marT="45723" marB="45723"/>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it-IT" sz="2000" dirty="0">
                          <a:latin typeface="Arial" panose="020B0604020202020204" pitchFamily="34" charset="0"/>
                          <a:cs typeface="Arial" panose="020B0604020202020204" pitchFamily="34" charset="0"/>
                        </a:rPr>
                        <a:t>normal; isolated 13q-</a:t>
                      </a:r>
                    </a:p>
                  </a:txBody>
                  <a:tcPr marL="91429" marR="91429" marT="45723" marB="45723"/>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it-IT" sz="2000" dirty="0">
                          <a:latin typeface="Arial" panose="020B0604020202020204" pitchFamily="34" charset="0"/>
                          <a:cs typeface="Arial" panose="020B0604020202020204" pitchFamily="34" charset="0"/>
                        </a:rPr>
                        <a:t>17p-, 11q-, trisomy 12</a:t>
                      </a:r>
                    </a:p>
                  </a:txBody>
                  <a:tcPr marL="91429" marR="91429" marT="45723" marB="45723"/>
                </a:tc>
                <a:extLst>
                  <a:ext uri="{0D108BD9-81ED-4DB2-BD59-A6C34878D82A}">
                    <a16:rowId xmlns:a16="http://schemas.microsoft.com/office/drawing/2014/main" val="10004"/>
                  </a:ext>
                </a:extLst>
              </a:tr>
            </a:tbl>
          </a:graphicData>
        </a:graphic>
      </p:graphicFrame>
      <p:sp>
        <p:nvSpPr>
          <p:cNvPr id="3" name="Rettangolo 2"/>
          <p:cNvSpPr>
            <a:spLocks noChangeArrowheads="1"/>
          </p:cNvSpPr>
          <p:nvPr/>
        </p:nvSpPr>
        <p:spPr bwMode="auto">
          <a:xfrm>
            <a:off x="944563" y="5767388"/>
            <a:ext cx="72485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it-IT" sz="2000">
                <a:latin typeface="Comic Sans MS" panose="030F0702030302020204" pitchFamily="66" charset="0"/>
              </a:rPr>
              <a:t>Zap-70+ </a:t>
            </a:r>
            <a:r>
              <a:rPr lang="en-US" altLang="it-IT" sz="2000" b="0">
                <a:latin typeface="Comic Sans MS" panose="030F0702030302020204" pitchFamily="66" charset="0"/>
              </a:rPr>
              <a:t>CLL </a:t>
            </a:r>
            <a:r>
              <a:rPr lang="en-US" altLang="it-IT" sz="2000" b="0">
                <a:latin typeface="Comic Sans MS" panose="030F0702030302020204" pitchFamily="66" charset="0"/>
                <a:sym typeface="Wingdings" pitchFamily="2" charset="2"/>
              </a:rPr>
              <a:t> </a:t>
            </a:r>
            <a:r>
              <a:rPr lang="en-US" altLang="it-IT" sz="2000" b="0">
                <a:latin typeface="Comic Sans MS" panose="030F0702030302020204" pitchFamily="66" charset="0"/>
              </a:rPr>
              <a:t>average survival of </a:t>
            </a:r>
            <a:r>
              <a:rPr lang="en-US" altLang="it-IT" sz="2000">
                <a:latin typeface="Comic Sans MS" panose="030F0702030302020204" pitchFamily="66" charset="0"/>
              </a:rPr>
              <a:t>8</a:t>
            </a:r>
            <a:r>
              <a:rPr lang="en-US" altLang="it-IT" sz="2000" b="0">
                <a:latin typeface="Comic Sans MS" panose="030F0702030302020204" pitchFamily="66" charset="0"/>
              </a:rPr>
              <a:t> years. </a:t>
            </a:r>
          </a:p>
          <a:p>
            <a:pPr>
              <a:spcBef>
                <a:spcPct val="0"/>
              </a:spcBef>
              <a:buFontTx/>
              <a:buNone/>
            </a:pPr>
            <a:r>
              <a:rPr lang="en-US" altLang="it-IT" sz="2000">
                <a:latin typeface="Comic Sans MS" panose="030F0702030302020204" pitchFamily="66" charset="0"/>
              </a:rPr>
              <a:t>Zap-70-</a:t>
            </a:r>
            <a:r>
              <a:rPr lang="en-US" altLang="it-IT" sz="2000" b="0">
                <a:latin typeface="Comic Sans MS" panose="030F0702030302020204" pitchFamily="66" charset="0"/>
              </a:rPr>
              <a:t> CLL </a:t>
            </a:r>
            <a:r>
              <a:rPr lang="en-US" altLang="it-IT" sz="2000" b="0">
                <a:latin typeface="Comic Sans MS" panose="030F0702030302020204" pitchFamily="66" charset="0"/>
                <a:sym typeface="Wingdings" pitchFamily="2" charset="2"/>
              </a:rPr>
              <a:t> </a:t>
            </a:r>
            <a:r>
              <a:rPr lang="en-US" altLang="it-IT" sz="2000" b="0">
                <a:latin typeface="Comic Sans MS" panose="030F0702030302020204" pitchFamily="66" charset="0"/>
              </a:rPr>
              <a:t>average survival of more than </a:t>
            </a:r>
            <a:r>
              <a:rPr lang="en-US" altLang="it-IT" sz="2000">
                <a:latin typeface="Comic Sans MS" panose="030F0702030302020204" pitchFamily="66" charset="0"/>
              </a:rPr>
              <a:t>25</a:t>
            </a:r>
            <a:r>
              <a:rPr lang="en-US" altLang="it-IT" sz="2000" b="0">
                <a:latin typeface="Comic Sans MS" panose="030F0702030302020204" pitchFamily="66" charset="0"/>
              </a:rPr>
              <a:t> years. </a:t>
            </a:r>
            <a:endParaRPr lang="it-IT" altLang="it-IT" sz="2000" b="0">
              <a:latin typeface="Comic Sans MS" panose="030F0702030302020204" pitchFamily="66" charset="0"/>
            </a:endParaRPr>
          </a:p>
        </p:txBody>
      </p:sp>
    </p:spTree>
    <p:extLst>
      <p:ext uri="{BB962C8B-B14F-4D97-AF65-F5344CB8AC3E}">
        <p14:creationId xmlns:p14="http://schemas.microsoft.com/office/powerpoint/2010/main" val="936303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277354" y="2711513"/>
            <a:ext cx="5866646" cy="4146487"/>
          </a:xfrm>
          <a:prstGeom prst="rect">
            <a:avLst/>
          </a:prstGeom>
        </p:spPr>
      </p:pic>
      <p:sp>
        <p:nvSpPr>
          <p:cNvPr id="5" name="Rettangolo 4"/>
          <p:cNvSpPr/>
          <p:nvPr/>
        </p:nvSpPr>
        <p:spPr>
          <a:xfrm>
            <a:off x="0" y="444200"/>
            <a:ext cx="9144000" cy="1323439"/>
          </a:xfrm>
          <a:prstGeom prst="rect">
            <a:avLst/>
          </a:prstGeom>
        </p:spPr>
        <p:txBody>
          <a:bodyPr wrap="square">
            <a:spAutoFit/>
          </a:bodyPr>
          <a:lstStyle/>
          <a:p>
            <a:pPr algn="just"/>
            <a:r>
              <a:rPr lang="en-US" sz="1600" dirty="0">
                <a:solidFill>
                  <a:srgbClr val="221E1F"/>
                </a:solidFill>
                <a:latin typeface="Comic Sans MS" panose="030F0702030302020204" pitchFamily="66" charset="0"/>
              </a:rPr>
              <a:t>CLL is the most common leukaemia in the Western world: ~40% of all adult leukaemias; incidence rate of 4.5 per 100.000 inhabitants; median age at diagnosis of ~70 years. CLL is a malignancy of mature clonal B lymphocytes that accumulate in the blood, bone marrow and other lymphoid tissues, diagnosed in the presence of ≥5.000 clonal B lymphocytes per </a:t>
            </a:r>
            <a:r>
              <a:rPr lang="en-US" sz="1600" dirty="0">
                <a:solidFill>
                  <a:srgbClr val="221E1F"/>
                </a:solidFill>
                <a:latin typeface="Symbol" panose="05050102010706020507" pitchFamily="18" charset="2"/>
              </a:rPr>
              <a:t>m</a:t>
            </a:r>
            <a:r>
              <a:rPr lang="en-US" sz="1600" dirty="0">
                <a:solidFill>
                  <a:srgbClr val="221E1F"/>
                </a:solidFill>
                <a:latin typeface="Comic Sans MS" panose="030F0702030302020204" pitchFamily="66" charset="0"/>
              </a:rPr>
              <a:t>l of peripheral blood persisting for more than 3 months.</a:t>
            </a:r>
          </a:p>
        </p:txBody>
      </p:sp>
      <p:sp>
        <p:nvSpPr>
          <p:cNvPr id="6" name="Rettangolo 5"/>
          <p:cNvSpPr/>
          <p:nvPr/>
        </p:nvSpPr>
        <p:spPr>
          <a:xfrm>
            <a:off x="0" y="1880516"/>
            <a:ext cx="9144000" cy="830997"/>
          </a:xfrm>
          <a:prstGeom prst="rect">
            <a:avLst/>
          </a:prstGeom>
        </p:spPr>
        <p:txBody>
          <a:bodyPr wrap="square">
            <a:spAutoFit/>
          </a:bodyPr>
          <a:lstStyle/>
          <a:p>
            <a:r>
              <a:rPr lang="en-US" sz="1600" dirty="0">
                <a:solidFill>
                  <a:srgbClr val="221E1F"/>
                </a:solidFill>
                <a:latin typeface="Comic Sans MS" panose="030F0702030302020204" pitchFamily="66" charset="0"/>
              </a:rPr>
              <a:t>CLL is preceded by an asymptomatic condition termed </a:t>
            </a:r>
            <a:r>
              <a:rPr lang="en-US" sz="1600" dirty="0">
                <a:solidFill>
                  <a:srgbClr val="FF0000"/>
                </a:solidFill>
                <a:latin typeface="Comic Sans MS" panose="030F0702030302020204" pitchFamily="66" charset="0"/>
              </a:rPr>
              <a:t>monoclonal B cell lymphocytosis </a:t>
            </a:r>
            <a:r>
              <a:rPr lang="en-US" sz="1600" dirty="0">
                <a:solidFill>
                  <a:srgbClr val="221E1F"/>
                </a:solidFill>
                <a:latin typeface="Comic Sans MS" panose="030F0702030302020204" pitchFamily="66" charset="0"/>
              </a:rPr>
              <a:t>(</a:t>
            </a:r>
            <a:r>
              <a:rPr lang="en-US" sz="1600" dirty="0">
                <a:solidFill>
                  <a:srgbClr val="FF0000"/>
                </a:solidFill>
                <a:latin typeface="Comic Sans MS" panose="030F0702030302020204" pitchFamily="66" charset="0"/>
              </a:rPr>
              <a:t>MBL</a:t>
            </a:r>
            <a:r>
              <a:rPr lang="en-US" sz="1600" dirty="0">
                <a:solidFill>
                  <a:srgbClr val="221E1F"/>
                </a:solidFill>
                <a:latin typeface="Comic Sans MS" panose="030F0702030302020204" pitchFamily="66" charset="0"/>
              </a:rPr>
              <a:t>), in which CLL-like cells are found in the peripheral blood of otherwise healthy individuals. Progression to frank CLL occurs in ~1–2% of individuals with MBL per year.</a:t>
            </a:r>
          </a:p>
        </p:txBody>
      </p:sp>
      <p:sp>
        <p:nvSpPr>
          <p:cNvPr id="7" name="Rettangolo 6"/>
          <p:cNvSpPr/>
          <p:nvPr/>
        </p:nvSpPr>
        <p:spPr>
          <a:xfrm>
            <a:off x="20472" y="5042118"/>
            <a:ext cx="3256882" cy="1815882"/>
          </a:xfrm>
          <a:prstGeom prst="rect">
            <a:avLst/>
          </a:prstGeom>
        </p:spPr>
        <p:txBody>
          <a:bodyPr wrap="square">
            <a:spAutoFit/>
          </a:bodyPr>
          <a:lstStyle/>
          <a:p>
            <a:r>
              <a:rPr lang="en-US" sz="1600" dirty="0">
                <a:solidFill>
                  <a:srgbClr val="221E1F"/>
                </a:solidFill>
                <a:latin typeface="Comic Sans MS" panose="030F0702030302020204" pitchFamily="66" charset="0"/>
              </a:rPr>
              <a:t>CLL can transform into aggressive forms of clonally related lymphomas, most frequently of the diffuse large B cell lymphoma (DLBCL) type, which are known as </a:t>
            </a:r>
            <a:r>
              <a:rPr lang="en-US" sz="1600" dirty="0">
                <a:solidFill>
                  <a:srgbClr val="FF0000"/>
                </a:solidFill>
                <a:latin typeface="Comic Sans MS" panose="030F0702030302020204" pitchFamily="66" charset="0"/>
              </a:rPr>
              <a:t>Richter syndrome</a:t>
            </a:r>
            <a:r>
              <a:rPr lang="en-US" sz="1600" dirty="0">
                <a:solidFill>
                  <a:srgbClr val="221E1F"/>
                </a:solidFill>
                <a:latin typeface="Comic Sans MS" panose="030F0702030302020204" pitchFamily="66" charset="0"/>
              </a:rPr>
              <a:t> (</a:t>
            </a:r>
            <a:r>
              <a:rPr lang="en-US" sz="1600" dirty="0">
                <a:solidFill>
                  <a:srgbClr val="FF0000"/>
                </a:solidFill>
                <a:latin typeface="Comic Sans MS" panose="030F0702030302020204" pitchFamily="66" charset="0"/>
              </a:rPr>
              <a:t>RS</a:t>
            </a:r>
            <a:r>
              <a:rPr lang="en-US" sz="1600" dirty="0">
                <a:solidFill>
                  <a:srgbClr val="221E1F"/>
                </a:solidFill>
                <a:latin typeface="Comic Sans MS" panose="030F0702030302020204" pitchFamily="66" charset="0"/>
              </a:rPr>
              <a:t>)</a:t>
            </a:r>
            <a:r>
              <a:rPr lang="it-IT" sz="1600" dirty="0">
                <a:solidFill>
                  <a:srgbClr val="221E1F"/>
                </a:solidFill>
                <a:latin typeface="Comic Sans MS" panose="030F0702030302020204" pitchFamily="66" charset="0"/>
              </a:rPr>
              <a:t>.</a:t>
            </a:r>
            <a:endParaRPr lang="en-US" sz="1600" dirty="0">
              <a:solidFill>
                <a:srgbClr val="221E1F"/>
              </a:solidFill>
              <a:latin typeface="Comic Sans MS" panose="030F0702030302020204" pitchFamily="66" charset="0"/>
            </a:endParaRPr>
          </a:p>
        </p:txBody>
      </p:sp>
      <p:sp>
        <p:nvSpPr>
          <p:cNvPr id="8" name="Rettangolo 7"/>
          <p:cNvSpPr/>
          <p:nvPr/>
        </p:nvSpPr>
        <p:spPr>
          <a:xfrm>
            <a:off x="1904877" y="0"/>
            <a:ext cx="5375189" cy="461665"/>
          </a:xfrm>
          <a:prstGeom prst="rect">
            <a:avLst/>
          </a:prstGeom>
        </p:spPr>
        <p:txBody>
          <a:bodyPr wrap="none">
            <a:spAutoFit/>
          </a:bodyPr>
          <a:lstStyle/>
          <a:p>
            <a:r>
              <a:rPr lang="en-US" sz="2400" dirty="0">
                <a:solidFill>
                  <a:srgbClr val="FF0000"/>
                </a:solidFill>
                <a:latin typeface="Comic Sans MS" panose="030F0702030302020204" pitchFamily="66" charset="0"/>
              </a:rPr>
              <a:t>Chronic lymphocytic leukaemia (CLL)</a:t>
            </a:r>
            <a:endParaRPr lang="it-IT" sz="2400" dirty="0">
              <a:solidFill>
                <a:srgbClr val="FF0000"/>
              </a:solidFill>
            </a:endParaRPr>
          </a:p>
        </p:txBody>
      </p:sp>
      <p:sp>
        <p:nvSpPr>
          <p:cNvPr id="9" name="Rettangolo 8"/>
          <p:cNvSpPr/>
          <p:nvPr/>
        </p:nvSpPr>
        <p:spPr>
          <a:xfrm>
            <a:off x="20472" y="2845764"/>
            <a:ext cx="3487003" cy="2062103"/>
          </a:xfrm>
          <a:prstGeom prst="rect">
            <a:avLst/>
          </a:prstGeom>
        </p:spPr>
        <p:txBody>
          <a:bodyPr wrap="square">
            <a:spAutoFit/>
          </a:bodyPr>
          <a:lstStyle/>
          <a:p>
            <a:r>
              <a:rPr lang="en-US" sz="1600" dirty="0">
                <a:solidFill>
                  <a:srgbClr val="221E1F"/>
                </a:solidFill>
                <a:latin typeface="Comic Sans MS" panose="030F0702030302020204" pitchFamily="66" charset="0"/>
              </a:rPr>
              <a:t>CLL can be classified into two subgroups on the basis of the presence or absence of mutations in the Ig heavy chain variable region (</a:t>
            </a:r>
            <a:r>
              <a:rPr lang="en-US" sz="1600" i="1" dirty="0">
                <a:solidFill>
                  <a:srgbClr val="221E1F"/>
                </a:solidFill>
                <a:latin typeface="Comic Sans MS" panose="030F0702030302020204" pitchFamily="66" charset="0"/>
              </a:rPr>
              <a:t>IGHV</a:t>
            </a:r>
            <a:r>
              <a:rPr lang="en-US" sz="1600" dirty="0">
                <a:solidFill>
                  <a:srgbClr val="221E1F"/>
                </a:solidFill>
                <a:latin typeface="Comic Sans MS" panose="030F0702030302020204" pitchFamily="66" charset="0"/>
              </a:rPr>
              <a:t>) genes:</a:t>
            </a:r>
          </a:p>
          <a:p>
            <a:r>
              <a:rPr lang="en-US" sz="1600" i="1" dirty="0">
                <a:solidFill>
                  <a:srgbClr val="221E1F"/>
                </a:solidFill>
                <a:latin typeface="Comic Sans MS" panose="030F0702030302020204" pitchFamily="66" charset="0"/>
              </a:rPr>
              <a:t>IGHV</a:t>
            </a:r>
            <a:r>
              <a:rPr lang="en-US" sz="1600" dirty="0">
                <a:solidFill>
                  <a:srgbClr val="221E1F"/>
                </a:solidFill>
                <a:latin typeface="Comic Sans MS" panose="030F0702030302020204" pitchFamily="66" charset="0"/>
              </a:rPr>
              <a:t>-mutated (</a:t>
            </a:r>
            <a:r>
              <a:rPr lang="en-US" sz="1600" i="1" dirty="0">
                <a:solidFill>
                  <a:srgbClr val="FF0000"/>
                </a:solidFill>
                <a:latin typeface="Comic Sans MS" panose="030F0702030302020204" pitchFamily="66" charset="0"/>
              </a:rPr>
              <a:t>IGHV</a:t>
            </a:r>
            <a:r>
              <a:rPr lang="en-US" sz="1600" dirty="0">
                <a:solidFill>
                  <a:srgbClr val="FF0000"/>
                </a:solidFill>
                <a:latin typeface="Comic Sans MS" panose="030F0702030302020204" pitchFamily="66" charset="0"/>
              </a:rPr>
              <a:t>‑M</a:t>
            </a:r>
            <a:r>
              <a:rPr lang="en-US" sz="1600" dirty="0">
                <a:solidFill>
                  <a:srgbClr val="221E1F"/>
                </a:solidFill>
                <a:latin typeface="Comic Sans MS" panose="030F0702030302020204" pitchFamily="66" charset="0"/>
              </a:rPr>
              <a:t>) and</a:t>
            </a:r>
          </a:p>
          <a:p>
            <a:r>
              <a:rPr lang="en-US" sz="1600" i="1" dirty="0">
                <a:solidFill>
                  <a:srgbClr val="221E1F"/>
                </a:solidFill>
                <a:latin typeface="Comic Sans MS" panose="030F0702030302020204" pitchFamily="66" charset="0"/>
              </a:rPr>
              <a:t>IGHV</a:t>
            </a:r>
            <a:r>
              <a:rPr lang="en-US" sz="1600" dirty="0">
                <a:solidFill>
                  <a:srgbClr val="221E1F"/>
                </a:solidFill>
                <a:latin typeface="Comic Sans MS" panose="030F0702030302020204" pitchFamily="66" charset="0"/>
              </a:rPr>
              <a:t>-</a:t>
            </a:r>
            <a:r>
              <a:rPr lang="en-US" sz="1600" dirty="0" err="1">
                <a:solidFill>
                  <a:srgbClr val="221E1F"/>
                </a:solidFill>
                <a:latin typeface="Comic Sans MS" panose="030F0702030302020204" pitchFamily="66" charset="0"/>
              </a:rPr>
              <a:t>unmutated</a:t>
            </a:r>
            <a:r>
              <a:rPr lang="en-US" sz="1600" dirty="0">
                <a:solidFill>
                  <a:srgbClr val="221E1F"/>
                </a:solidFill>
                <a:latin typeface="Comic Sans MS" panose="030F0702030302020204" pitchFamily="66" charset="0"/>
              </a:rPr>
              <a:t> (</a:t>
            </a:r>
            <a:r>
              <a:rPr lang="en-US" sz="1600" i="1" dirty="0">
                <a:solidFill>
                  <a:srgbClr val="FF0000"/>
                </a:solidFill>
                <a:latin typeface="Comic Sans MS" panose="030F0702030302020204" pitchFamily="66" charset="0"/>
              </a:rPr>
              <a:t>IGHV</a:t>
            </a:r>
            <a:r>
              <a:rPr lang="en-US" sz="1600" dirty="0">
                <a:solidFill>
                  <a:srgbClr val="FF0000"/>
                </a:solidFill>
                <a:latin typeface="Comic Sans MS" panose="030F0702030302020204" pitchFamily="66" charset="0"/>
              </a:rPr>
              <a:t>‑UM</a:t>
            </a:r>
            <a:r>
              <a:rPr lang="en-US" sz="1600" dirty="0">
                <a:solidFill>
                  <a:srgbClr val="221E1F"/>
                </a:solidFill>
                <a:latin typeface="Comic Sans MS" panose="030F0702030302020204" pitchFamily="66" charset="0"/>
              </a:rPr>
              <a:t>). </a:t>
            </a:r>
          </a:p>
          <a:p>
            <a:endParaRPr lang="it-IT" sz="1600" dirty="0">
              <a:solidFill>
                <a:srgbClr val="221E1F"/>
              </a:solidFill>
              <a:latin typeface="Comic Sans MS" panose="030F0702030302020204" pitchFamily="66" charset="0"/>
            </a:endParaRPr>
          </a:p>
        </p:txBody>
      </p:sp>
    </p:spTree>
    <p:extLst>
      <p:ext uri="{BB962C8B-B14F-4D97-AF65-F5344CB8AC3E}">
        <p14:creationId xmlns:p14="http://schemas.microsoft.com/office/powerpoint/2010/main" val="12409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3374" y="982538"/>
            <a:ext cx="9017252" cy="2919743"/>
          </a:xfrm>
          <a:prstGeom prst="rect">
            <a:avLst/>
          </a:prstGeom>
        </p:spPr>
      </p:pic>
      <p:sp>
        <p:nvSpPr>
          <p:cNvPr id="3" name="Rettangolo 2"/>
          <p:cNvSpPr/>
          <p:nvPr/>
        </p:nvSpPr>
        <p:spPr>
          <a:xfrm>
            <a:off x="0" y="4069485"/>
            <a:ext cx="9144000" cy="707886"/>
          </a:xfrm>
          <a:prstGeom prst="rect">
            <a:avLst/>
          </a:prstGeom>
        </p:spPr>
        <p:txBody>
          <a:bodyPr wrap="square">
            <a:spAutoFit/>
          </a:bodyPr>
          <a:lstStyle/>
          <a:p>
            <a:r>
              <a:rPr lang="en-US" sz="2000" dirty="0">
                <a:latin typeface="Comic Sans MS" panose="030F0702030302020204" pitchFamily="66" charset="0"/>
              </a:rPr>
              <a:t>Proteins and processes implicated in </a:t>
            </a:r>
            <a:r>
              <a:rPr lang="en-US" sz="2000" dirty="0">
                <a:solidFill>
                  <a:srgbClr val="FF0000"/>
                </a:solidFill>
                <a:latin typeface="Comic Sans MS" panose="030F0702030302020204" pitchFamily="66" charset="0"/>
              </a:rPr>
              <a:t>promoting cancer </a:t>
            </a:r>
            <a:r>
              <a:rPr lang="en-US" sz="2000" dirty="0">
                <a:latin typeface="Comic Sans MS" panose="030F0702030302020204" pitchFamily="66" charset="0"/>
              </a:rPr>
              <a:t>are shown in </a:t>
            </a:r>
            <a:r>
              <a:rPr lang="en-US" sz="2000" dirty="0">
                <a:solidFill>
                  <a:srgbClr val="FF0000"/>
                </a:solidFill>
                <a:latin typeface="Comic Sans MS" panose="030F0702030302020204" pitchFamily="66" charset="0"/>
              </a:rPr>
              <a:t>red</a:t>
            </a:r>
            <a:r>
              <a:rPr lang="en-US" sz="2000" dirty="0">
                <a:latin typeface="Comic Sans MS" panose="030F0702030302020204" pitchFamily="66" charset="0"/>
              </a:rPr>
              <a:t>; those implicated in </a:t>
            </a:r>
            <a:r>
              <a:rPr lang="en-US" sz="2000" dirty="0">
                <a:solidFill>
                  <a:srgbClr val="0070C0"/>
                </a:solidFill>
                <a:latin typeface="Comic Sans MS" panose="030F0702030302020204" pitchFamily="66" charset="0"/>
              </a:rPr>
              <a:t>suppressing cancer </a:t>
            </a:r>
            <a:r>
              <a:rPr lang="it-IT" sz="2000" dirty="0">
                <a:latin typeface="Comic Sans MS" panose="030F0702030302020204" pitchFamily="66" charset="0"/>
              </a:rPr>
              <a:t>are </a:t>
            </a:r>
            <a:r>
              <a:rPr lang="it-IT" sz="2000" dirty="0" err="1">
                <a:latin typeface="Comic Sans MS" panose="030F0702030302020204" pitchFamily="66" charset="0"/>
              </a:rPr>
              <a:t>shown</a:t>
            </a:r>
            <a:r>
              <a:rPr lang="it-IT" sz="2000" dirty="0">
                <a:latin typeface="Comic Sans MS" panose="030F0702030302020204" pitchFamily="66" charset="0"/>
              </a:rPr>
              <a:t> in </a:t>
            </a:r>
            <a:r>
              <a:rPr lang="it-IT" sz="2000" dirty="0">
                <a:solidFill>
                  <a:srgbClr val="0070C0"/>
                </a:solidFill>
                <a:latin typeface="Comic Sans MS" panose="030F0702030302020204" pitchFamily="66" charset="0"/>
              </a:rPr>
              <a:t>blue</a:t>
            </a:r>
            <a:r>
              <a:rPr lang="it-IT" sz="2000" dirty="0">
                <a:latin typeface="Comic Sans MS" panose="030F0702030302020204" pitchFamily="66" charset="0"/>
              </a:rPr>
              <a:t>.</a:t>
            </a:r>
          </a:p>
        </p:txBody>
      </p:sp>
      <p:sp>
        <p:nvSpPr>
          <p:cNvPr id="4" name="Rettangolo 3"/>
          <p:cNvSpPr/>
          <p:nvPr/>
        </p:nvSpPr>
        <p:spPr>
          <a:xfrm>
            <a:off x="776037" y="0"/>
            <a:ext cx="7591926" cy="461665"/>
          </a:xfrm>
          <a:prstGeom prst="rect">
            <a:avLst/>
          </a:prstGeom>
        </p:spPr>
        <p:txBody>
          <a:bodyPr wrap="square">
            <a:spAutoFit/>
          </a:bodyPr>
          <a:lstStyle/>
          <a:p>
            <a:r>
              <a:rPr lang="it-IT" sz="2400" dirty="0">
                <a:solidFill>
                  <a:srgbClr val="FF0000"/>
                </a:solidFill>
                <a:latin typeface="Comic Sans MS" panose="030F0702030302020204" pitchFamily="66" charset="0"/>
              </a:rPr>
              <a:t>The BAX/BAK-</a:t>
            </a:r>
            <a:r>
              <a:rPr lang="it-IT" sz="2400" dirty="0" err="1">
                <a:solidFill>
                  <a:srgbClr val="FF0000"/>
                </a:solidFill>
                <a:latin typeface="Comic Sans MS" panose="030F0702030302020204" pitchFamily="66" charset="0"/>
              </a:rPr>
              <a:t>Dependent</a:t>
            </a:r>
            <a:r>
              <a:rPr lang="it-IT" sz="2400" dirty="0">
                <a:solidFill>
                  <a:srgbClr val="FF0000"/>
                </a:solidFill>
                <a:latin typeface="Comic Sans MS" panose="030F0702030302020204" pitchFamily="66" charset="0"/>
              </a:rPr>
              <a:t> </a:t>
            </a:r>
            <a:r>
              <a:rPr lang="it-IT" sz="2400" dirty="0" err="1">
                <a:solidFill>
                  <a:srgbClr val="FF0000"/>
                </a:solidFill>
                <a:latin typeface="Comic Sans MS" panose="030F0702030302020204" pitchFamily="66" charset="0"/>
              </a:rPr>
              <a:t>Apoptotic</a:t>
            </a:r>
            <a:r>
              <a:rPr lang="it-IT" sz="2400" dirty="0">
                <a:solidFill>
                  <a:srgbClr val="FF0000"/>
                </a:solidFill>
                <a:latin typeface="Comic Sans MS" panose="030F0702030302020204" pitchFamily="66" charset="0"/>
              </a:rPr>
              <a:t> </a:t>
            </a:r>
            <a:r>
              <a:rPr lang="it-IT" sz="2400" dirty="0" err="1">
                <a:solidFill>
                  <a:srgbClr val="FF0000"/>
                </a:solidFill>
                <a:latin typeface="Comic Sans MS" panose="030F0702030302020204" pitchFamily="66" charset="0"/>
              </a:rPr>
              <a:t>Pathway</a:t>
            </a:r>
            <a:r>
              <a:rPr lang="it-IT" sz="2400" dirty="0">
                <a:solidFill>
                  <a:srgbClr val="FF0000"/>
                </a:solidFill>
                <a:latin typeface="Comic Sans MS" panose="030F0702030302020204" pitchFamily="66" charset="0"/>
              </a:rPr>
              <a:t> in CLL</a:t>
            </a:r>
          </a:p>
        </p:txBody>
      </p:sp>
      <p:sp>
        <p:nvSpPr>
          <p:cNvPr id="5" name="Rettangolo 4"/>
          <p:cNvSpPr/>
          <p:nvPr/>
        </p:nvSpPr>
        <p:spPr>
          <a:xfrm>
            <a:off x="4713163" y="6519446"/>
            <a:ext cx="4367463" cy="338554"/>
          </a:xfrm>
          <a:prstGeom prst="rect">
            <a:avLst/>
          </a:prstGeom>
        </p:spPr>
        <p:txBody>
          <a:bodyPr wrap="square">
            <a:spAutoFit/>
          </a:bodyPr>
          <a:lstStyle/>
          <a:p>
            <a:r>
              <a:rPr lang="it-IT" sz="1600" i="1" dirty="0" err="1">
                <a:latin typeface="Comic Sans MS" panose="030F0702030302020204" pitchFamily="66" charset="0"/>
              </a:rPr>
              <a:t>Strasser</a:t>
            </a:r>
            <a:r>
              <a:rPr lang="it-IT" sz="1600" i="1" dirty="0">
                <a:latin typeface="Comic Sans MS" panose="030F0702030302020204" pitchFamily="66" charset="0"/>
              </a:rPr>
              <a:t> and </a:t>
            </a:r>
            <a:r>
              <a:rPr lang="it-IT" sz="1600" i="1" dirty="0" err="1">
                <a:latin typeface="Comic Sans MS" panose="030F0702030302020204" pitchFamily="66" charset="0"/>
              </a:rPr>
              <a:t>Vaux</a:t>
            </a:r>
            <a:r>
              <a:rPr lang="it-IT" sz="1600" i="1" dirty="0">
                <a:latin typeface="Comic Sans MS" panose="030F0702030302020204" pitchFamily="66" charset="0"/>
              </a:rPr>
              <a:t>, </a:t>
            </a:r>
            <a:r>
              <a:rPr lang="it-IT" sz="1600" i="1" dirty="0" err="1">
                <a:latin typeface="Comic Sans MS" panose="030F0702030302020204" pitchFamily="66" charset="0"/>
              </a:rPr>
              <a:t>Mol</a:t>
            </a:r>
            <a:r>
              <a:rPr lang="it-IT" sz="1600" i="1" dirty="0">
                <a:latin typeface="Comic Sans MS" panose="030F0702030302020204" pitchFamily="66" charset="0"/>
              </a:rPr>
              <a:t> Cell, 78, 1045, 2020</a:t>
            </a:r>
          </a:p>
        </p:txBody>
      </p:sp>
      <p:sp>
        <p:nvSpPr>
          <p:cNvPr id="6" name="Rettangolo 5"/>
          <p:cNvSpPr/>
          <p:nvPr/>
        </p:nvSpPr>
        <p:spPr>
          <a:xfrm>
            <a:off x="0" y="5048244"/>
            <a:ext cx="9144000" cy="707886"/>
          </a:xfrm>
          <a:prstGeom prst="rect">
            <a:avLst/>
          </a:prstGeom>
        </p:spPr>
        <p:txBody>
          <a:bodyPr wrap="square">
            <a:spAutoFit/>
          </a:bodyPr>
          <a:lstStyle/>
          <a:p>
            <a:r>
              <a:rPr lang="en-US" sz="2000" dirty="0">
                <a:latin typeface="Comic Sans MS" panose="030F0702030302020204" pitchFamily="66" charset="0"/>
              </a:rPr>
              <a:t>Drugs that mimic the effect of pro-apoptotic BH3-only proteins (</a:t>
            </a:r>
            <a:r>
              <a:rPr lang="en-US" sz="2000" dirty="0" err="1">
                <a:solidFill>
                  <a:srgbClr val="0070C0"/>
                </a:solidFill>
                <a:latin typeface="Comic Sans MS" panose="030F0702030302020204" pitchFamily="66" charset="0"/>
              </a:rPr>
              <a:t>navitoclax</a:t>
            </a:r>
            <a:r>
              <a:rPr lang="en-US" sz="2000" dirty="0">
                <a:solidFill>
                  <a:srgbClr val="0070C0"/>
                </a:solidFill>
                <a:latin typeface="Comic Sans MS" panose="030F0702030302020204" pitchFamily="66" charset="0"/>
              </a:rPr>
              <a:t> and </a:t>
            </a:r>
            <a:r>
              <a:rPr lang="en-US" sz="2000" dirty="0" err="1">
                <a:solidFill>
                  <a:srgbClr val="0070C0"/>
                </a:solidFill>
                <a:latin typeface="Comic Sans MS" panose="030F0702030302020204" pitchFamily="66" charset="0"/>
              </a:rPr>
              <a:t>venetoclax</a:t>
            </a:r>
            <a:r>
              <a:rPr lang="en-US" sz="2000" dirty="0">
                <a:latin typeface="Comic Sans MS" panose="030F0702030302020204" pitchFamily="66" charset="0"/>
              </a:rPr>
              <a:t>) are powerful new weapons to treat CLL. </a:t>
            </a:r>
          </a:p>
        </p:txBody>
      </p:sp>
    </p:spTree>
    <p:extLst>
      <p:ext uri="{BB962C8B-B14F-4D97-AF65-F5344CB8AC3E}">
        <p14:creationId xmlns:p14="http://schemas.microsoft.com/office/powerpoint/2010/main" val="380703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1 1"/>
          <p:cNvCxnSpPr/>
          <p:nvPr/>
        </p:nvCxnSpPr>
        <p:spPr>
          <a:xfrm>
            <a:off x="0" y="655638"/>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34924" y="765175"/>
            <a:ext cx="9109075" cy="1938992"/>
          </a:xfrm>
          <a:prstGeom prst="rect">
            <a:avLst/>
          </a:prstGeom>
          <a:noFill/>
        </p:spPr>
        <p:txBody>
          <a:bodyPr wrap="square">
            <a:spAutoFit/>
          </a:bodyPr>
          <a:lstStyle/>
          <a:p>
            <a:pPr marL="342900" indent="-342900">
              <a:buFont typeface="Arial" panose="020B0604020202020204" pitchFamily="34" charset="0"/>
              <a:buChar char="•"/>
              <a:defRPr/>
            </a:pPr>
            <a:r>
              <a:rPr lang="it-IT" sz="2000" b="0" dirty="0">
                <a:latin typeface="Comic Sans MS" panose="030F0702030302020204" pitchFamily="66" charset="0"/>
              </a:rPr>
              <a:t>High Bcl-2 and Mcl-1 </a:t>
            </a:r>
            <a:r>
              <a:rPr lang="it-IT" sz="2000" b="0" dirty="0" err="1">
                <a:latin typeface="Comic Sans MS" panose="030F0702030302020204" pitchFamily="66" charset="0"/>
              </a:rPr>
              <a:t>expression</a:t>
            </a:r>
            <a:r>
              <a:rPr lang="it-IT" sz="2000" b="0" dirty="0">
                <a:latin typeface="Comic Sans MS" panose="030F0702030302020204" pitchFamily="66" charset="0"/>
              </a:rPr>
              <a:t> </a:t>
            </a:r>
            <a:r>
              <a:rPr lang="it-IT" sz="2000" b="0" dirty="0">
                <a:latin typeface="Comic Sans MS" panose="030F0702030302020204" pitchFamily="66" charset="0"/>
                <a:sym typeface="Wingdings" panose="05000000000000000000" pitchFamily="2" charset="2"/>
              </a:rPr>
              <a:t> </a:t>
            </a:r>
            <a:r>
              <a:rPr lang="it-IT" sz="2000" b="0" dirty="0" err="1">
                <a:latin typeface="Comic Sans MS" panose="030F0702030302020204" pitchFamily="66" charset="0"/>
              </a:rPr>
              <a:t>Failure</a:t>
            </a:r>
            <a:r>
              <a:rPr lang="it-IT" sz="2000" b="0" dirty="0">
                <a:latin typeface="Comic Sans MS" panose="030F0702030302020204" pitchFamily="66" charset="0"/>
              </a:rPr>
              <a:t> to </a:t>
            </a:r>
            <a:r>
              <a:rPr lang="it-IT" sz="2000" b="0" dirty="0" err="1">
                <a:latin typeface="Comic Sans MS" panose="030F0702030302020204" pitchFamily="66" charset="0"/>
              </a:rPr>
              <a:t>undergo</a:t>
            </a:r>
            <a:r>
              <a:rPr lang="it-IT" sz="2000" b="0" dirty="0">
                <a:latin typeface="Comic Sans MS" panose="030F0702030302020204" pitchFamily="66" charset="0"/>
              </a:rPr>
              <a:t> </a:t>
            </a:r>
            <a:r>
              <a:rPr lang="it-IT" sz="2000" b="0" dirty="0" err="1">
                <a:latin typeface="Comic Sans MS" panose="030F0702030302020204" pitchFamily="66" charset="0"/>
              </a:rPr>
              <a:t>apoptosis</a:t>
            </a:r>
            <a:r>
              <a:rPr lang="it-IT" sz="2000" dirty="0">
                <a:latin typeface="Comic Sans MS" panose="030F0702030302020204" pitchFamily="66" charset="0"/>
              </a:rPr>
              <a:t> </a:t>
            </a:r>
          </a:p>
          <a:p>
            <a:pPr marL="285750" indent="-285750">
              <a:buFont typeface="Arial" panose="020B0604020202020204" pitchFamily="34" charset="0"/>
              <a:buChar char="•"/>
              <a:defRPr/>
            </a:pPr>
            <a:r>
              <a:rPr lang="en-US" sz="2000" u="sng" dirty="0">
                <a:solidFill>
                  <a:srgbClr val="FF0000"/>
                </a:solidFill>
                <a:latin typeface="Comic Sans MS" panose="030F0702030302020204" pitchFamily="66" charset="0"/>
              </a:rPr>
              <a:t>ABT-263 (</a:t>
            </a:r>
            <a:r>
              <a:rPr lang="en-US" sz="2000" u="sng" dirty="0" err="1">
                <a:solidFill>
                  <a:srgbClr val="FF0000"/>
                </a:solidFill>
                <a:latin typeface="Comic Sans MS" panose="030F0702030302020204" pitchFamily="66" charset="0"/>
              </a:rPr>
              <a:t>Navitoclax</a:t>
            </a:r>
            <a:r>
              <a:rPr lang="en-US" sz="2000" u="sng" dirty="0">
                <a:solidFill>
                  <a:srgbClr val="FF0000"/>
                </a:solidFill>
                <a:latin typeface="Comic Sans MS" panose="030F0702030302020204" pitchFamily="66" charset="0"/>
              </a:rPr>
              <a:t>)</a:t>
            </a:r>
            <a:r>
              <a:rPr lang="en-US" sz="2000" b="0" dirty="0">
                <a:latin typeface="Comic Sans MS" panose="030F0702030302020204" pitchFamily="66" charset="0"/>
              </a:rPr>
              <a:t>, small-molecule </a:t>
            </a:r>
            <a:r>
              <a:rPr lang="en-US" sz="2000" u="sng" dirty="0">
                <a:latin typeface="Comic Sans MS" panose="030F0702030302020204" pitchFamily="66" charset="0"/>
              </a:rPr>
              <a:t>Bad mimetic </a:t>
            </a:r>
            <a:r>
              <a:rPr lang="en-US" sz="2000" b="0" dirty="0">
                <a:latin typeface="Comic Sans MS" panose="030F0702030302020204" pitchFamily="66" charset="0"/>
              </a:rPr>
              <a:t>inhibits Bcl-2, </a:t>
            </a:r>
          </a:p>
          <a:p>
            <a:pPr marL="285750" indent="-285750">
              <a:buFont typeface="Arial" panose="020B0604020202020204" pitchFamily="34" charset="0"/>
              <a:buChar char="•"/>
              <a:defRPr/>
            </a:pPr>
            <a:r>
              <a:rPr lang="en-US" sz="2000" b="0" dirty="0" err="1">
                <a:latin typeface="Comic Sans MS" panose="030F0702030302020204" pitchFamily="66" charset="0"/>
              </a:rPr>
              <a:t>Bcl</a:t>
            </a:r>
            <a:r>
              <a:rPr lang="en-US" sz="2000" b="0" dirty="0">
                <a:latin typeface="Comic Sans MS" panose="030F0702030302020204" pitchFamily="66" charset="0"/>
              </a:rPr>
              <a:t>-X</a:t>
            </a:r>
            <a:r>
              <a:rPr lang="en-US" sz="2000" b="0" baseline="-25000" dirty="0">
                <a:latin typeface="Comic Sans MS" panose="030F0702030302020204" pitchFamily="66" charset="0"/>
              </a:rPr>
              <a:t>L</a:t>
            </a:r>
            <a:r>
              <a:rPr lang="en-US" sz="2000" b="0" dirty="0">
                <a:latin typeface="Comic Sans MS" panose="030F0702030302020204" pitchFamily="66" charset="0"/>
              </a:rPr>
              <a:t>, </a:t>
            </a:r>
            <a:r>
              <a:rPr lang="en-US" sz="2000" b="0" dirty="0" err="1">
                <a:latin typeface="Comic Sans MS" panose="030F0702030302020204" pitchFamily="66" charset="0"/>
              </a:rPr>
              <a:t>Bcl</a:t>
            </a:r>
            <a:r>
              <a:rPr lang="en-US" sz="2000" b="0" dirty="0">
                <a:latin typeface="Comic Sans MS" panose="030F0702030302020204" pitchFamily="66" charset="0"/>
              </a:rPr>
              <a:t>-w</a:t>
            </a:r>
          </a:p>
          <a:p>
            <a:pPr marL="285750" indent="-285750">
              <a:buFont typeface="Arial" panose="020B0604020202020204" pitchFamily="34" charset="0"/>
              <a:buChar char="•"/>
              <a:defRPr/>
            </a:pPr>
            <a:r>
              <a:rPr lang="en-US" sz="2000" b="0" dirty="0">
                <a:latin typeface="Comic Sans MS" panose="030F0702030302020204" pitchFamily="66" charset="0"/>
              </a:rPr>
              <a:t>Kills CLL cells in low </a:t>
            </a:r>
            <a:r>
              <a:rPr lang="en-US" sz="2000" b="0" dirty="0" err="1">
                <a:latin typeface="Comic Sans MS" panose="030F0702030302020204" pitchFamily="66" charset="0"/>
              </a:rPr>
              <a:t>nM</a:t>
            </a:r>
            <a:r>
              <a:rPr lang="en-US" sz="2000" b="0" dirty="0">
                <a:latin typeface="Comic Sans MS" panose="030F0702030302020204" pitchFamily="66" charset="0"/>
              </a:rPr>
              <a:t> range (4 </a:t>
            </a:r>
            <a:r>
              <a:rPr lang="en-US" sz="2000" b="0" dirty="0" err="1">
                <a:latin typeface="Comic Sans MS" panose="030F0702030302020204" pitchFamily="66" charset="0"/>
              </a:rPr>
              <a:t>hrs</a:t>
            </a:r>
            <a:r>
              <a:rPr lang="en-US" sz="2000" b="0" dirty="0">
                <a:latin typeface="Comic Sans MS" panose="030F0702030302020204" pitchFamily="66" charset="0"/>
              </a:rPr>
              <a:t>) independent on prognosis</a:t>
            </a:r>
          </a:p>
          <a:p>
            <a:pPr marL="285750" indent="-285750">
              <a:buFont typeface="Arial" panose="020B0604020202020204" pitchFamily="34" charset="0"/>
              <a:buChar char="•"/>
              <a:defRPr/>
            </a:pPr>
            <a:r>
              <a:rPr lang="en-US" sz="2000" b="0" dirty="0">
                <a:latin typeface="Comic Sans MS" panose="030F0702030302020204" pitchFamily="66" charset="0"/>
              </a:rPr>
              <a:t>Engages intrinsic pathway</a:t>
            </a:r>
          </a:p>
          <a:p>
            <a:pPr marL="285750" indent="-285750">
              <a:buFont typeface="Arial" panose="020B0604020202020204" pitchFamily="34" charset="0"/>
              <a:buChar char="•"/>
              <a:defRPr/>
            </a:pPr>
            <a:r>
              <a:rPr lang="en-US" sz="2000" b="0" dirty="0">
                <a:latin typeface="Comic Sans MS" panose="030F0702030302020204" pitchFamily="66" charset="0"/>
              </a:rPr>
              <a:t>induces </a:t>
            </a:r>
            <a:r>
              <a:rPr lang="en-US" sz="2000" dirty="0">
                <a:latin typeface="Comic Sans MS" panose="030F0702030302020204" pitchFamily="66" charset="0"/>
              </a:rPr>
              <a:t>thrombocytopenia</a:t>
            </a:r>
            <a:r>
              <a:rPr lang="en-US" sz="2000" b="0" dirty="0">
                <a:latin typeface="Comic Sans MS" panose="030F0702030302020204" pitchFamily="66" charset="0"/>
              </a:rPr>
              <a:t> (platelets need BCL-X</a:t>
            </a:r>
            <a:r>
              <a:rPr lang="en-US" sz="2000" b="0" baseline="-25000" dirty="0">
                <a:latin typeface="Comic Sans MS" panose="030F0702030302020204" pitchFamily="66" charset="0"/>
              </a:rPr>
              <a:t>L</a:t>
            </a:r>
            <a:r>
              <a:rPr lang="en-US" sz="2000" b="0" dirty="0">
                <a:latin typeface="Comic Sans MS" panose="030F0702030302020204" pitchFamily="66" charset="0"/>
              </a:rPr>
              <a:t>)</a:t>
            </a:r>
          </a:p>
        </p:txBody>
      </p:sp>
      <p:grpSp>
        <p:nvGrpSpPr>
          <p:cNvPr id="73732" name="Gruppo 7"/>
          <p:cNvGrpSpPr>
            <a:grpSpLocks/>
          </p:cNvGrpSpPr>
          <p:nvPr/>
        </p:nvGrpSpPr>
        <p:grpSpPr bwMode="auto">
          <a:xfrm>
            <a:off x="2124075" y="3295650"/>
            <a:ext cx="3960813" cy="2378075"/>
            <a:chOff x="3560104" y="3573016"/>
            <a:chExt cx="5270642" cy="2876764"/>
          </a:xfrm>
        </p:grpSpPr>
        <p:pic>
          <p:nvPicPr>
            <p:cNvPr id="73740" name="Picture 2" descr="figure_09_28c"/>
            <p:cNvPicPr>
              <a:picLocks noChangeAspect="1" noChangeArrowheads="1"/>
            </p:cNvPicPr>
            <p:nvPr/>
          </p:nvPicPr>
          <p:blipFill>
            <a:blip r:embed="rId3">
              <a:extLst>
                <a:ext uri="{28A0092B-C50C-407E-A947-70E740481C1C}">
                  <a14:useLocalDpi xmlns:a14="http://schemas.microsoft.com/office/drawing/2010/main" val="0"/>
                </a:ext>
              </a:extLst>
            </a:blip>
            <a:srcRect l="16107" t="9296" r="16066" b="38249"/>
            <a:stretch>
              <a:fillRect/>
            </a:stretch>
          </p:blipFill>
          <p:spPr bwMode="auto">
            <a:xfrm>
              <a:off x="3560104" y="3573016"/>
              <a:ext cx="5260368" cy="2876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3560104" y="3644072"/>
              <a:ext cx="1119615" cy="505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atin typeface="Calibri" panose="020F0502020204030204" pitchFamily="34" charset="0"/>
              </a:endParaRPr>
            </a:p>
          </p:txBody>
        </p:sp>
        <p:sp>
          <p:nvSpPr>
            <p:cNvPr id="7" name="Rettangolo 6"/>
            <p:cNvSpPr/>
            <p:nvPr/>
          </p:nvSpPr>
          <p:spPr>
            <a:xfrm>
              <a:off x="7711131" y="3613345"/>
              <a:ext cx="1119615" cy="505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atin typeface="Calibri" panose="020F0502020204030204" pitchFamily="34" charset="0"/>
              </a:endParaRPr>
            </a:p>
          </p:txBody>
        </p:sp>
      </p:grpSp>
      <p:sp>
        <p:nvSpPr>
          <p:cNvPr id="73733" name="Rettangolo 8"/>
          <p:cNvSpPr>
            <a:spLocks noChangeArrowheads="1"/>
          </p:cNvSpPr>
          <p:nvPr/>
        </p:nvSpPr>
        <p:spPr bwMode="auto">
          <a:xfrm>
            <a:off x="6156325" y="3771900"/>
            <a:ext cx="21014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it-IT" sz="2000" u="sng" dirty="0">
                <a:solidFill>
                  <a:srgbClr val="FF0000"/>
                </a:solidFill>
                <a:latin typeface="Comic Sans MS" panose="030F0702030302020204" pitchFamily="66" charset="0"/>
              </a:rPr>
              <a:t>ABT-263 (</a:t>
            </a:r>
            <a:r>
              <a:rPr lang="en-US" altLang="it-IT" sz="2000" u="sng" dirty="0" err="1">
                <a:solidFill>
                  <a:srgbClr val="FF0000"/>
                </a:solidFill>
                <a:latin typeface="Comic Sans MS" panose="030F0702030302020204" pitchFamily="66" charset="0"/>
              </a:rPr>
              <a:t>Navitoclax</a:t>
            </a:r>
            <a:r>
              <a:rPr lang="en-US" altLang="it-IT" sz="2000" u="sng" dirty="0">
                <a:solidFill>
                  <a:srgbClr val="FF0000"/>
                </a:solidFill>
                <a:latin typeface="Comic Sans MS" panose="030F0702030302020204" pitchFamily="66" charset="0"/>
              </a:rPr>
              <a:t>)</a:t>
            </a:r>
            <a:endParaRPr lang="it-IT" altLang="it-IT" sz="2000" dirty="0">
              <a:solidFill>
                <a:srgbClr val="FF0000"/>
              </a:solidFill>
              <a:latin typeface="Comic Sans MS" panose="030F0702030302020204" pitchFamily="66" charset="0"/>
            </a:endParaRPr>
          </a:p>
        </p:txBody>
      </p:sp>
      <p:sp>
        <p:nvSpPr>
          <p:cNvPr id="17" name="CasellaDiTesto 16"/>
          <p:cNvSpPr txBox="1">
            <a:spLocks noChangeArrowheads="1"/>
          </p:cNvSpPr>
          <p:nvPr/>
        </p:nvSpPr>
        <p:spPr bwMode="auto">
          <a:xfrm>
            <a:off x="0" y="5889625"/>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pPr>
            <a:r>
              <a:rPr lang="it-IT" altLang="it-IT" sz="2000" b="0" dirty="0" err="1">
                <a:latin typeface="Comic Sans MS" panose="030F0702030302020204" pitchFamily="66" charset="0"/>
              </a:rPr>
              <a:t>Next</a:t>
            </a:r>
            <a:r>
              <a:rPr lang="it-IT" altLang="it-IT" sz="2000" b="0" dirty="0">
                <a:latin typeface="Comic Sans MS" panose="030F0702030302020204" pitchFamily="66" charset="0"/>
              </a:rPr>
              <a:t> </a:t>
            </a:r>
            <a:r>
              <a:rPr lang="it-IT" altLang="it-IT" sz="2000" b="0" dirty="0" err="1">
                <a:latin typeface="Comic Sans MS" panose="030F0702030302020204" pitchFamily="66" charset="0"/>
              </a:rPr>
              <a:t>gen</a:t>
            </a:r>
            <a:r>
              <a:rPr lang="it-IT" altLang="it-IT" sz="2000" b="0" dirty="0">
                <a:latin typeface="Comic Sans MS" panose="030F0702030302020204" pitchFamily="66" charset="0"/>
              </a:rPr>
              <a:t> </a:t>
            </a:r>
            <a:r>
              <a:rPr lang="en-US" altLang="it-IT" sz="2000" u="sng" dirty="0">
                <a:solidFill>
                  <a:srgbClr val="FF0000"/>
                </a:solidFill>
                <a:latin typeface="Comic Sans MS" panose="030F0702030302020204" pitchFamily="66" charset="0"/>
              </a:rPr>
              <a:t>ABT-199</a:t>
            </a:r>
            <a:r>
              <a:rPr lang="en-US" altLang="it-IT" sz="2000" b="0" u="sng" dirty="0">
                <a:solidFill>
                  <a:srgbClr val="FF0000"/>
                </a:solidFill>
                <a:latin typeface="Comic Sans MS" panose="030F0702030302020204" pitchFamily="66" charset="0"/>
              </a:rPr>
              <a:t> (Venetoclax) </a:t>
            </a:r>
            <a:r>
              <a:rPr lang="en-US" altLang="it-IT" sz="2000" b="0" dirty="0">
                <a:latin typeface="Comic Sans MS" panose="030F0702030302020204" pitchFamily="66" charset="0"/>
              </a:rPr>
              <a:t>inhibits only </a:t>
            </a:r>
            <a:r>
              <a:rPr lang="en-US" altLang="it-IT" sz="2000" u="sng" dirty="0">
                <a:latin typeface="Comic Sans MS" panose="030F0702030302020204" pitchFamily="66" charset="0"/>
              </a:rPr>
              <a:t>Bcl-2</a:t>
            </a:r>
            <a:r>
              <a:rPr lang="en-US" altLang="it-IT" sz="2000" dirty="0">
                <a:latin typeface="Comic Sans MS" panose="030F0702030302020204" pitchFamily="66" charset="0"/>
              </a:rPr>
              <a:t>,</a:t>
            </a:r>
            <a:r>
              <a:rPr lang="en-US" altLang="it-IT" sz="2000" b="0" dirty="0">
                <a:latin typeface="Comic Sans MS" panose="030F0702030302020204" pitchFamily="66" charset="0"/>
              </a:rPr>
              <a:t> 200x more toxic to CLL than to normal cells.</a:t>
            </a:r>
          </a:p>
        </p:txBody>
      </p:sp>
      <p:sp>
        <p:nvSpPr>
          <p:cNvPr id="10" name="Rettangolo 9"/>
          <p:cNvSpPr>
            <a:spLocks noChangeArrowheads="1"/>
          </p:cNvSpPr>
          <p:nvPr/>
        </p:nvSpPr>
        <p:spPr bwMode="auto">
          <a:xfrm>
            <a:off x="5187950" y="2708275"/>
            <a:ext cx="29113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it-IT" sz="2000" u="sng" dirty="0">
                <a:solidFill>
                  <a:srgbClr val="FF0000"/>
                </a:solidFill>
                <a:latin typeface="Comic Sans MS" panose="030F0702030302020204" pitchFamily="66" charset="0"/>
              </a:rPr>
              <a:t>ABT-199 (Venetoclax)</a:t>
            </a:r>
            <a:r>
              <a:rPr lang="en-US" altLang="it-IT" sz="2000" b="0" u="sng" dirty="0">
                <a:solidFill>
                  <a:srgbClr val="FF0000"/>
                </a:solidFill>
                <a:latin typeface="Comic Sans MS" panose="030F0702030302020204" pitchFamily="66" charset="0"/>
              </a:rPr>
              <a:t> </a:t>
            </a:r>
            <a:endParaRPr lang="it-IT" altLang="it-IT" sz="2000" dirty="0">
              <a:latin typeface="Comic Sans MS" panose="030F0702030302020204" pitchFamily="66" charset="0"/>
            </a:endParaRPr>
          </a:p>
        </p:txBody>
      </p:sp>
      <p:grpSp>
        <p:nvGrpSpPr>
          <p:cNvPr id="13" name="Gruppo 12"/>
          <p:cNvGrpSpPr>
            <a:grpSpLocks/>
          </p:cNvGrpSpPr>
          <p:nvPr/>
        </p:nvGrpSpPr>
        <p:grpSpPr bwMode="auto">
          <a:xfrm rot="9063381">
            <a:off x="4394200" y="2962275"/>
            <a:ext cx="936625" cy="430213"/>
            <a:chOff x="7740352" y="2924186"/>
            <a:chExt cx="576064" cy="432805"/>
          </a:xfrm>
        </p:grpSpPr>
        <p:cxnSp>
          <p:nvCxnSpPr>
            <p:cNvPr id="73738" name="Connettore 1 11"/>
            <p:cNvCxnSpPr>
              <a:cxnSpLocks noChangeShapeType="1"/>
            </p:cNvCxnSpPr>
            <p:nvPr/>
          </p:nvCxnSpPr>
          <p:spPr bwMode="auto">
            <a:xfrm>
              <a:off x="7740352" y="3140589"/>
              <a:ext cx="576064"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39" name="Connettore 1 13"/>
            <p:cNvCxnSpPr>
              <a:cxnSpLocks noChangeShapeType="1"/>
            </p:cNvCxnSpPr>
            <p:nvPr/>
          </p:nvCxnSpPr>
          <p:spPr bwMode="auto">
            <a:xfrm rot="5400000">
              <a:off x="8100013" y="3140589"/>
              <a:ext cx="432805"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Rettangolo 4"/>
          <p:cNvSpPr>
            <a:spLocks noChangeArrowheads="1"/>
          </p:cNvSpPr>
          <p:nvPr/>
        </p:nvSpPr>
        <p:spPr bwMode="auto">
          <a:xfrm>
            <a:off x="1828800" y="44450"/>
            <a:ext cx="548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it-IT" altLang="it-IT" sz="2400" dirty="0">
                <a:solidFill>
                  <a:srgbClr val="0070C0"/>
                </a:solidFill>
                <a:latin typeface="Comic Sans MS" panose="030F0702030302020204" pitchFamily="66" charset="0"/>
              </a:rPr>
              <a:t>B-CLL (</a:t>
            </a:r>
            <a:r>
              <a:rPr lang="it-IT" altLang="it-IT" sz="2400" i="1" dirty="0" err="1">
                <a:solidFill>
                  <a:srgbClr val="0070C0"/>
                </a:solidFill>
                <a:latin typeface="Comic Sans MS" panose="030F0702030302020204" pitchFamily="66" charset="0"/>
              </a:rPr>
              <a:t>chronic</a:t>
            </a:r>
            <a:r>
              <a:rPr lang="it-IT" altLang="it-IT" sz="2400" i="1" dirty="0">
                <a:solidFill>
                  <a:srgbClr val="0070C0"/>
                </a:solidFill>
                <a:latin typeface="Comic Sans MS" panose="030F0702030302020204" pitchFamily="66" charset="0"/>
              </a:rPr>
              <a:t> </a:t>
            </a:r>
            <a:r>
              <a:rPr lang="it-IT" altLang="it-IT" sz="2400" i="1" dirty="0" err="1">
                <a:solidFill>
                  <a:srgbClr val="0070C0"/>
                </a:solidFill>
                <a:latin typeface="Comic Sans MS" panose="030F0702030302020204" pitchFamily="66" charset="0"/>
              </a:rPr>
              <a:t>lymphocytic</a:t>
            </a:r>
            <a:r>
              <a:rPr lang="it-IT" altLang="it-IT" sz="2400" i="1" dirty="0">
                <a:solidFill>
                  <a:srgbClr val="0070C0"/>
                </a:solidFill>
                <a:latin typeface="Comic Sans MS" panose="030F0702030302020204" pitchFamily="66" charset="0"/>
              </a:rPr>
              <a:t> </a:t>
            </a:r>
            <a:r>
              <a:rPr lang="it-IT" altLang="it-IT" sz="2400" i="1" dirty="0" err="1">
                <a:solidFill>
                  <a:srgbClr val="0070C0"/>
                </a:solidFill>
                <a:latin typeface="Comic Sans MS" panose="030F0702030302020204" pitchFamily="66" charset="0"/>
              </a:rPr>
              <a:t>leukemia</a:t>
            </a:r>
            <a:r>
              <a:rPr lang="it-IT" altLang="it-IT" sz="2400" i="1" dirty="0">
                <a:solidFill>
                  <a:srgbClr val="0070C0"/>
                </a:solidFill>
                <a:latin typeface="Comic Sans MS" panose="030F0702030302020204" pitchFamily="66" charset="0"/>
              </a:rPr>
              <a:t>)</a:t>
            </a:r>
            <a:endParaRPr lang="it-IT" altLang="it-IT" sz="24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2856815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1 1"/>
          <p:cNvCxnSpPr/>
          <p:nvPr/>
        </p:nvCxnSpPr>
        <p:spPr>
          <a:xfrm>
            <a:off x="0" y="1052513"/>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8851" name="CasellaDiTesto 3"/>
          <p:cNvSpPr txBox="1">
            <a:spLocks noChangeArrowheads="1"/>
          </p:cNvSpPr>
          <p:nvPr/>
        </p:nvSpPr>
        <p:spPr bwMode="auto">
          <a:xfrm>
            <a:off x="34925" y="44450"/>
            <a:ext cx="87487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it-IT" altLang="it-IT" sz="2400" b="0" dirty="0">
                <a:latin typeface="Comic Sans MS" panose="030F0702030302020204" pitchFamily="66" charset="0"/>
              </a:rPr>
              <a:t>CD40-CD154(CD40L) interaction </a:t>
            </a:r>
            <a:r>
              <a:rPr lang="it-IT" altLang="it-IT" sz="2400" b="0" dirty="0">
                <a:latin typeface="Comic Sans MS" panose="030F0702030302020204" pitchFamily="66" charset="0"/>
                <a:sym typeface="Wingdings" pitchFamily="2" charset="2"/>
              </a:rPr>
              <a:t> </a:t>
            </a:r>
            <a:r>
              <a:rPr lang="it-IT" altLang="it-IT" sz="2400" b="0" dirty="0" err="1">
                <a:latin typeface="Comic Sans MS" panose="030F0702030302020204" pitchFamily="66" charset="0"/>
                <a:sym typeface="Wingdings" pitchFamily="2" charset="2"/>
              </a:rPr>
              <a:t>NFkB</a:t>
            </a:r>
            <a:r>
              <a:rPr lang="it-IT" altLang="it-IT" sz="2400" b="0" dirty="0">
                <a:latin typeface="Comic Sans MS" panose="030F0702030302020204" pitchFamily="66" charset="0"/>
                <a:sym typeface="Wingdings" pitchFamily="2" charset="2"/>
              </a:rPr>
              <a:t>  </a:t>
            </a:r>
            <a:r>
              <a:rPr lang="it-IT" altLang="it-IT" sz="2400" u="sng" dirty="0" err="1">
                <a:latin typeface="Comic Sans MS" panose="030F0702030302020204" pitchFamily="66" charset="0"/>
                <a:sym typeface="Wingdings" pitchFamily="2" charset="2"/>
              </a:rPr>
              <a:t>Bcl</a:t>
            </a:r>
            <a:r>
              <a:rPr lang="it-IT" altLang="it-IT" sz="2400" u="sng" dirty="0">
                <a:latin typeface="Comic Sans MS" panose="030F0702030302020204" pitchFamily="66" charset="0"/>
                <a:sym typeface="Wingdings" pitchFamily="2" charset="2"/>
              </a:rPr>
              <a:t>-XL</a:t>
            </a:r>
            <a:r>
              <a:rPr lang="it-IT" altLang="it-IT" sz="2400" dirty="0">
                <a:latin typeface="Comic Sans MS" panose="030F0702030302020204" pitchFamily="66" charset="0"/>
                <a:sym typeface="Wingdings" pitchFamily="2" charset="2"/>
              </a:rPr>
              <a:t> and </a:t>
            </a:r>
            <a:r>
              <a:rPr lang="it-IT" altLang="it-IT" sz="2400" u="sng" dirty="0">
                <a:latin typeface="Comic Sans MS" panose="030F0702030302020204" pitchFamily="66" charset="0"/>
                <a:sym typeface="Wingdings" pitchFamily="2" charset="2"/>
              </a:rPr>
              <a:t>A1</a:t>
            </a:r>
            <a:r>
              <a:rPr lang="it-IT" altLang="it-IT" sz="2400" dirty="0">
                <a:latin typeface="Comic Sans MS" panose="030F0702030302020204" pitchFamily="66" charset="0"/>
                <a:sym typeface="Wingdings" pitchFamily="2" charset="2"/>
              </a:rPr>
              <a:t> </a:t>
            </a:r>
            <a:r>
              <a:rPr lang="it-IT" altLang="it-IT" sz="2400" b="0" dirty="0" err="1">
                <a:latin typeface="Comic Sans MS" panose="030F0702030302020204" pitchFamily="66" charset="0"/>
                <a:sym typeface="Wingdings" pitchFamily="2" charset="2"/>
              </a:rPr>
              <a:t>expression</a:t>
            </a:r>
            <a:r>
              <a:rPr lang="it-IT" altLang="it-IT" sz="2400" b="0" dirty="0">
                <a:latin typeface="Comic Sans MS" panose="030F0702030302020204" pitchFamily="66" charset="0"/>
                <a:sym typeface="Wingdings" pitchFamily="2" charset="2"/>
              </a:rPr>
              <a:t>  </a:t>
            </a:r>
            <a:r>
              <a:rPr lang="it-IT" altLang="it-IT" sz="2400" b="0" dirty="0" err="1">
                <a:latin typeface="Comic Sans MS" panose="030F0702030302020204" pitchFamily="66" charset="0"/>
                <a:sym typeface="Wingdings" pitchFamily="2" charset="2"/>
              </a:rPr>
              <a:t>resistance</a:t>
            </a:r>
            <a:r>
              <a:rPr lang="it-IT" altLang="it-IT" sz="2400" b="0" dirty="0">
                <a:latin typeface="Comic Sans MS" panose="030F0702030302020204" pitchFamily="66" charset="0"/>
                <a:sym typeface="Wingdings" pitchFamily="2" charset="2"/>
              </a:rPr>
              <a:t> to </a:t>
            </a:r>
            <a:r>
              <a:rPr lang="en-US" altLang="it-IT" sz="2400" b="0" u="sng" dirty="0">
                <a:solidFill>
                  <a:srgbClr val="FF0000"/>
                </a:solidFill>
                <a:latin typeface="Comic Sans MS" panose="030F0702030302020204" pitchFamily="66" charset="0"/>
              </a:rPr>
              <a:t>ABT-199 (</a:t>
            </a:r>
            <a:r>
              <a:rPr lang="en-US" altLang="it-IT" sz="2400" b="0" u="sng" dirty="0" err="1">
                <a:solidFill>
                  <a:srgbClr val="FF0000"/>
                </a:solidFill>
                <a:latin typeface="Comic Sans MS" panose="030F0702030302020204" pitchFamily="66" charset="0"/>
              </a:rPr>
              <a:t>Venetoclax</a:t>
            </a:r>
            <a:r>
              <a:rPr lang="en-US" altLang="it-IT" sz="2400" b="0" u="sng" dirty="0">
                <a:solidFill>
                  <a:srgbClr val="FF0000"/>
                </a:solidFill>
                <a:latin typeface="Comic Sans MS" panose="030F0702030302020204" pitchFamily="66" charset="0"/>
              </a:rPr>
              <a:t>)</a:t>
            </a:r>
            <a:endParaRPr lang="it-IT" altLang="it-IT" sz="2400" b="0" dirty="0">
              <a:latin typeface="Comic Sans MS" panose="030F0702030302020204" pitchFamily="66" charset="0"/>
            </a:endParaRPr>
          </a:p>
        </p:txBody>
      </p:sp>
      <p:pic>
        <p:nvPicPr>
          <p:cNvPr id="78852" name="Picture 2"/>
          <p:cNvPicPr>
            <a:picLocks noChangeAspect="1" noChangeArrowheads="1"/>
          </p:cNvPicPr>
          <p:nvPr/>
        </p:nvPicPr>
        <p:blipFill>
          <a:blip r:embed="rId2">
            <a:extLst>
              <a:ext uri="{28A0092B-C50C-407E-A947-70E740481C1C}">
                <a14:useLocalDpi xmlns:a14="http://schemas.microsoft.com/office/drawing/2010/main" val="0"/>
              </a:ext>
            </a:extLst>
          </a:blip>
          <a:srcRect b="7011"/>
          <a:stretch>
            <a:fillRect/>
          </a:stretch>
        </p:blipFill>
        <p:spPr bwMode="auto">
          <a:xfrm>
            <a:off x="4789488" y="1862138"/>
            <a:ext cx="4040187" cy="354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8853" name="Gruppo 5"/>
          <p:cNvGrpSpPr>
            <a:grpSpLocks/>
          </p:cNvGrpSpPr>
          <p:nvPr/>
        </p:nvGrpSpPr>
        <p:grpSpPr bwMode="auto">
          <a:xfrm>
            <a:off x="395288" y="2060575"/>
            <a:ext cx="3960812" cy="2378075"/>
            <a:chOff x="3560104" y="3573016"/>
            <a:chExt cx="5270642" cy="2876764"/>
          </a:xfrm>
        </p:grpSpPr>
        <p:pic>
          <p:nvPicPr>
            <p:cNvPr id="78856" name="Picture 2" descr="figure_09_28c"/>
            <p:cNvPicPr>
              <a:picLocks noChangeAspect="1" noChangeArrowheads="1"/>
            </p:cNvPicPr>
            <p:nvPr/>
          </p:nvPicPr>
          <p:blipFill>
            <a:blip r:embed="rId3">
              <a:extLst>
                <a:ext uri="{28A0092B-C50C-407E-A947-70E740481C1C}">
                  <a14:useLocalDpi xmlns:a14="http://schemas.microsoft.com/office/drawing/2010/main" val="0"/>
                </a:ext>
              </a:extLst>
            </a:blip>
            <a:srcRect l="16107" t="9296" r="16066" b="38249"/>
            <a:stretch>
              <a:fillRect/>
            </a:stretch>
          </p:blipFill>
          <p:spPr bwMode="auto">
            <a:xfrm>
              <a:off x="3560104" y="3573016"/>
              <a:ext cx="5260368" cy="2876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tangolo 7"/>
            <p:cNvSpPr/>
            <p:nvPr/>
          </p:nvSpPr>
          <p:spPr>
            <a:xfrm>
              <a:off x="3560104" y="3644072"/>
              <a:ext cx="1119615" cy="505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atin typeface="Calibri" panose="020F0502020204030204" pitchFamily="34" charset="0"/>
              </a:endParaRPr>
            </a:p>
          </p:txBody>
        </p:sp>
        <p:sp>
          <p:nvSpPr>
            <p:cNvPr id="9" name="Rettangolo 8"/>
            <p:cNvSpPr/>
            <p:nvPr/>
          </p:nvSpPr>
          <p:spPr>
            <a:xfrm>
              <a:off x="7711131" y="3613345"/>
              <a:ext cx="1119615" cy="505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atin typeface="Calibri" panose="020F0502020204030204" pitchFamily="34" charset="0"/>
              </a:endParaRPr>
            </a:p>
          </p:txBody>
        </p:sp>
      </p:grpSp>
      <p:cxnSp>
        <p:nvCxnSpPr>
          <p:cNvPr id="11" name="Connettore 2 10"/>
          <p:cNvCxnSpPr/>
          <p:nvPr/>
        </p:nvCxnSpPr>
        <p:spPr>
          <a:xfrm>
            <a:off x="2303463" y="4725988"/>
            <a:ext cx="0" cy="57626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855" name="CasellaDiTesto 11"/>
          <p:cNvSpPr txBox="1">
            <a:spLocks noChangeArrowheads="1"/>
          </p:cNvSpPr>
          <p:nvPr/>
        </p:nvSpPr>
        <p:spPr bwMode="auto">
          <a:xfrm>
            <a:off x="647700" y="5516563"/>
            <a:ext cx="41417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it-IT" altLang="it-IT" sz="2400" b="0">
                <a:latin typeface="Comic Sans MS" panose="030F0702030302020204" pitchFamily="66" charset="0"/>
              </a:rPr>
              <a:t>Need to target </a:t>
            </a:r>
            <a:r>
              <a:rPr lang="it-IT" altLang="it-IT" sz="2400" b="0" u="sng">
                <a:latin typeface="Comic Sans MS" panose="030F0702030302020204" pitchFamily="66" charset="0"/>
              </a:rPr>
              <a:t>multiple</a:t>
            </a:r>
            <a:r>
              <a:rPr lang="it-IT" altLang="it-IT" sz="2400" b="0">
                <a:latin typeface="Comic Sans MS" panose="030F0702030302020204" pitchFamily="66" charset="0"/>
              </a:rPr>
              <a:t> anti-apo Bcl-2 family members!</a:t>
            </a:r>
          </a:p>
        </p:txBody>
      </p:sp>
    </p:spTree>
    <p:extLst>
      <p:ext uri="{BB962C8B-B14F-4D97-AF65-F5344CB8AC3E}">
        <p14:creationId xmlns:p14="http://schemas.microsoft.com/office/powerpoint/2010/main" val="3092755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uppo 9"/>
          <p:cNvGrpSpPr>
            <a:grpSpLocks/>
          </p:cNvGrpSpPr>
          <p:nvPr/>
        </p:nvGrpSpPr>
        <p:grpSpPr bwMode="auto">
          <a:xfrm>
            <a:off x="2301875" y="2111375"/>
            <a:ext cx="5395913" cy="4752975"/>
            <a:chOff x="1893193" y="1854558"/>
            <a:chExt cx="5396248" cy="4752304"/>
          </a:xfrm>
        </p:grpSpPr>
        <p:pic>
          <p:nvPicPr>
            <p:cNvPr id="75800" name="Picture 2" descr="figure_09_28c"/>
            <p:cNvPicPr>
              <a:picLocks noChangeAspect="1" noChangeArrowheads="1"/>
            </p:cNvPicPr>
            <p:nvPr/>
          </p:nvPicPr>
          <p:blipFill>
            <a:blip r:embed="rId2">
              <a:extLst>
                <a:ext uri="{28A0092B-C50C-407E-A947-70E740481C1C}">
                  <a14:useLocalDpi xmlns:a14="http://schemas.microsoft.com/office/drawing/2010/main" val="0"/>
                </a:ext>
              </a:extLst>
            </a:blip>
            <a:srcRect l="15646" t="9578" r="15108" b="3766"/>
            <a:stretch>
              <a:fillRect/>
            </a:stretch>
          </p:blipFill>
          <p:spPr bwMode="auto">
            <a:xfrm>
              <a:off x="1906072" y="1854558"/>
              <a:ext cx="5370491" cy="475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1893193" y="5203710"/>
              <a:ext cx="1339933" cy="501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800">
                <a:latin typeface="Calibri" panose="020F0502020204030204" pitchFamily="34" charset="0"/>
              </a:endParaRPr>
            </a:p>
          </p:txBody>
        </p:sp>
        <p:sp>
          <p:nvSpPr>
            <p:cNvPr id="8" name="Rettangolo 7"/>
            <p:cNvSpPr/>
            <p:nvPr/>
          </p:nvSpPr>
          <p:spPr>
            <a:xfrm>
              <a:off x="1893193" y="1892653"/>
              <a:ext cx="1339933" cy="503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800">
                <a:latin typeface="Calibri" panose="020F0502020204030204" pitchFamily="34" charset="0"/>
              </a:endParaRPr>
            </a:p>
          </p:txBody>
        </p:sp>
        <p:sp>
          <p:nvSpPr>
            <p:cNvPr id="9" name="Rettangolo 8"/>
            <p:cNvSpPr/>
            <p:nvPr/>
          </p:nvSpPr>
          <p:spPr>
            <a:xfrm>
              <a:off x="5949508" y="1879954"/>
              <a:ext cx="1339933" cy="503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800">
                <a:latin typeface="Calibri" panose="020F0502020204030204" pitchFamily="34" charset="0"/>
              </a:endParaRPr>
            </a:p>
          </p:txBody>
        </p:sp>
      </p:grpSp>
      <p:sp>
        <p:nvSpPr>
          <p:cNvPr id="11" name="CasellaDiTesto 10"/>
          <p:cNvSpPr txBox="1"/>
          <p:nvPr/>
        </p:nvSpPr>
        <p:spPr>
          <a:xfrm>
            <a:off x="7489825" y="2452688"/>
            <a:ext cx="1122363" cy="369887"/>
          </a:xfrm>
          <a:prstGeom prst="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it-IT" sz="1800" dirty="0">
                <a:solidFill>
                  <a:schemeClr val="bg1"/>
                </a:solidFill>
                <a:latin typeface="Calibri" panose="020F0502020204030204" pitchFamily="34" charset="0"/>
              </a:rPr>
              <a:t>ABT-737</a:t>
            </a:r>
          </a:p>
        </p:txBody>
      </p:sp>
      <p:sp>
        <p:nvSpPr>
          <p:cNvPr id="12" name="CasellaDiTesto 11"/>
          <p:cNvSpPr txBox="1"/>
          <p:nvPr/>
        </p:nvSpPr>
        <p:spPr>
          <a:xfrm>
            <a:off x="5703888" y="1112838"/>
            <a:ext cx="1560512" cy="646112"/>
          </a:xfrm>
          <a:prstGeom prst="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it-IT" sz="1800" dirty="0">
                <a:solidFill>
                  <a:schemeClr val="bg1"/>
                </a:solidFill>
                <a:latin typeface="Calibri" panose="020F0502020204030204" pitchFamily="34" charset="0"/>
              </a:rPr>
              <a:t>ABT-199 (</a:t>
            </a:r>
            <a:r>
              <a:rPr lang="it-IT" sz="1800" dirty="0" err="1">
                <a:solidFill>
                  <a:schemeClr val="bg1"/>
                </a:solidFill>
                <a:latin typeface="Calibri" panose="020F0502020204030204" pitchFamily="34" charset="0"/>
              </a:rPr>
              <a:t>venetoclax</a:t>
            </a:r>
            <a:r>
              <a:rPr lang="it-IT" sz="1800" dirty="0">
                <a:solidFill>
                  <a:schemeClr val="bg1"/>
                </a:solidFill>
                <a:latin typeface="Calibri" panose="020F0502020204030204" pitchFamily="34" charset="0"/>
              </a:rPr>
              <a:t>)</a:t>
            </a:r>
          </a:p>
        </p:txBody>
      </p:sp>
      <p:sp>
        <p:nvSpPr>
          <p:cNvPr id="13" name="CasellaDiTesto 12"/>
          <p:cNvSpPr txBox="1"/>
          <p:nvPr/>
        </p:nvSpPr>
        <p:spPr>
          <a:xfrm>
            <a:off x="7489825" y="2933700"/>
            <a:ext cx="1470025" cy="646113"/>
          </a:xfrm>
          <a:prstGeom prst="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it-IT" sz="1800" dirty="0">
                <a:solidFill>
                  <a:schemeClr val="bg1"/>
                </a:solidFill>
                <a:latin typeface="Calibri" panose="020F0502020204030204" pitchFamily="34" charset="0"/>
              </a:rPr>
              <a:t>ABT-263 (</a:t>
            </a:r>
            <a:r>
              <a:rPr lang="it-IT" sz="1800" dirty="0" err="1">
                <a:solidFill>
                  <a:schemeClr val="bg1"/>
                </a:solidFill>
                <a:latin typeface="Calibri" panose="020F0502020204030204" pitchFamily="34" charset="0"/>
              </a:rPr>
              <a:t>navitoclax</a:t>
            </a:r>
            <a:r>
              <a:rPr lang="it-IT" sz="1800" dirty="0">
                <a:solidFill>
                  <a:schemeClr val="bg1"/>
                </a:solidFill>
                <a:latin typeface="Calibri" panose="020F0502020204030204" pitchFamily="34" charset="0"/>
              </a:rPr>
              <a:t>)</a:t>
            </a:r>
          </a:p>
        </p:txBody>
      </p:sp>
      <p:grpSp>
        <p:nvGrpSpPr>
          <p:cNvPr id="19" name="Gruppo 18"/>
          <p:cNvGrpSpPr>
            <a:grpSpLocks/>
          </p:cNvGrpSpPr>
          <p:nvPr/>
        </p:nvGrpSpPr>
        <p:grpSpPr bwMode="auto">
          <a:xfrm rot="7438922">
            <a:off x="5271294" y="1705769"/>
            <a:ext cx="660400" cy="474662"/>
            <a:chOff x="579549" y="4566753"/>
            <a:chExt cx="661774" cy="474128"/>
          </a:xfrm>
        </p:grpSpPr>
        <p:cxnSp>
          <p:nvCxnSpPr>
            <p:cNvPr id="17" name="Connettore diritto 16"/>
            <p:cNvCxnSpPr/>
            <p:nvPr/>
          </p:nvCxnSpPr>
          <p:spPr>
            <a:xfrm>
              <a:off x="577240" y="4805005"/>
              <a:ext cx="63154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rot="5400000">
              <a:off x="1003861" y="4807416"/>
              <a:ext cx="47412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uppo 26"/>
          <p:cNvGrpSpPr>
            <a:grpSpLocks/>
          </p:cNvGrpSpPr>
          <p:nvPr/>
        </p:nvGrpSpPr>
        <p:grpSpPr bwMode="auto">
          <a:xfrm rot="1200000">
            <a:off x="4516438" y="1752600"/>
            <a:ext cx="481012" cy="1023938"/>
            <a:chOff x="3886291" y="1620755"/>
            <a:chExt cx="480798" cy="1024933"/>
          </a:xfrm>
        </p:grpSpPr>
        <p:cxnSp>
          <p:nvCxnSpPr>
            <p:cNvPr id="22" name="Connettore diritto 21"/>
            <p:cNvCxnSpPr/>
            <p:nvPr/>
          </p:nvCxnSpPr>
          <p:spPr>
            <a:xfrm rot="3858884">
              <a:off x="3373521" y="2133021"/>
              <a:ext cx="102493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ttore diritto 22"/>
            <p:cNvCxnSpPr/>
            <p:nvPr/>
          </p:nvCxnSpPr>
          <p:spPr>
            <a:xfrm rot="9258884">
              <a:off x="3890284" y="2614019"/>
              <a:ext cx="4744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uppo 23"/>
          <p:cNvGrpSpPr>
            <a:grpSpLocks/>
          </p:cNvGrpSpPr>
          <p:nvPr/>
        </p:nvGrpSpPr>
        <p:grpSpPr bwMode="auto">
          <a:xfrm rot="8653894">
            <a:off x="5332413" y="3579813"/>
            <a:ext cx="661987" cy="473075"/>
            <a:chOff x="579549" y="4566753"/>
            <a:chExt cx="661774" cy="474128"/>
          </a:xfrm>
        </p:grpSpPr>
        <p:cxnSp>
          <p:nvCxnSpPr>
            <p:cNvPr id="25" name="Connettore diritto 24"/>
            <p:cNvCxnSpPr/>
            <p:nvPr/>
          </p:nvCxnSpPr>
          <p:spPr>
            <a:xfrm>
              <a:off x="573116" y="4807892"/>
              <a:ext cx="63162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ttore diritto 25"/>
            <p:cNvCxnSpPr/>
            <p:nvPr/>
          </p:nvCxnSpPr>
          <p:spPr>
            <a:xfrm rot="5400000">
              <a:off x="997226" y="4806327"/>
              <a:ext cx="47412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CasellaDiTesto 27"/>
          <p:cNvSpPr txBox="1"/>
          <p:nvPr/>
        </p:nvSpPr>
        <p:spPr>
          <a:xfrm>
            <a:off x="5892800" y="3465513"/>
            <a:ext cx="1006475" cy="369887"/>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txBody>
          <a:bodyPr>
            <a:spAutoFit/>
          </a:bodyPr>
          <a:lstStyle/>
          <a:p>
            <a:pPr algn="ctr">
              <a:defRPr/>
            </a:pPr>
            <a:r>
              <a:rPr lang="it-IT" sz="1800" dirty="0">
                <a:solidFill>
                  <a:schemeClr val="bg1"/>
                </a:solidFill>
                <a:latin typeface="Calibri" panose="020F0502020204030204" pitchFamily="34" charset="0"/>
              </a:rPr>
              <a:t>S63845</a:t>
            </a:r>
          </a:p>
        </p:txBody>
      </p:sp>
      <p:sp>
        <p:nvSpPr>
          <p:cNvPr id="29" name="CasellaDiTesto 28"/>
          <p:cNvSpPr txBox="1"/>
          <p:nvPr/>
        </p:nvSpPr>
        <p:spPr>
          <a:xfrm>
            <a:off x="6331804" y="5666881"/>
            <a:ext cx="2786062" cy="338554"/>
          </a:xfrm>
          <a:prstGeom prst="rect">
            <a:avLst/>
          </a:prstGeom>
          <a:solidFill>
            <a:schemeClr val="bg1"/>
          </a:solidFill>
        </p:spPr>
        <p:txBody>
          <a:bodyPr>
            <a:spAutoFit/>
          </a:bodyPr>
          <a:lstStyle/>
          <a:p>
            <a:pPr>
              <a:defRPr/>
            </a:pPr>
            <a:r>
              <a:rPr lang="it-IT" sz="1600" b="0" i="1" dirty="0" err="1">
                <a:solidFill>
                  <a:schemeClr val="tx1">
                    <a:lumMod val="50000"/>
                    <a:lumOff val="50000"/>
                  </a:schemeClr>
                </a:solidFill>
                <a:latin typeface="Comic Sans MS" panose="030F0702030302020204" pitchFamily="66" charset="0"/>
              </a:rPr>
              <a:t>Kotschy</a:t>
            </a:r>
            <a:r>
              <a:rPr lang="it-IT" sz="1600" b="0" i="1" dirty="0">
                <a:solidFill>
                  <a:schemeClr val="tx1">
                    <a:lumMod val="50000"/>
                    <a:lumOff val="50000"/>
                  </a:schemeClr>
                </a:solidFill>
                <a:latin typeface="Comic Sans MS" panose="030F0702030302020204" pitchFamily="66" charset="0"/>
              </a:rPr>
              <a:t>, Nature 2016</a:t>
            </a:r>
          </a:p>
        </p:txBody>
      </p:sp>
      <p:sp>
        <p:nvSpPr>
          <p:cNvPr id="30" name="CasellaDiTesto 29"/>
          <p:cNvSpPr txBox="1"/>
          <p:nvPr/>
        </p:nvSpPr>
        <p:spPr>
          <a:xfrm>
            <a:off x="6207125" y="6078283"/>
            <a:ext cx="2752725" cy="584200"/>
          </a:xfrm>
          <a:prstGeom prst="rect">
            <a:avLst/>
          </a:prstGeom>
          <a:solidFill>
            <a:schemeClr val="bg1"/>
          </a:solidFill>
        </p:spPr>
        <p:txBody>
          <a:bodyPr>
            <a:spAutoFit/>
          </a:bodyPr>
          <a:lstStyle/>
          <a:p>
            <a:pPr>
              <a:defRPr/>
            </a:pPr>
            <a:r>
              <a:rPr lang="it-IT" sz="1600" b="0" i="1" dirty="0">
                <a:solidFill>
                  <a:schemeClr val="tx1">
                    <a:lumMod val="50000"/>
                    <a:lumOff val="50000"/>
                  </a:schemeClr>
                </a:solidFill>
                <a:latin typeface="Comic Sans MS" panose="030F0702030302020204" pitchFamily="66" charset="0"/>
              </a:rPr>
              <a:t>Roberts, New </a:t>
            </a:r>
            <a:r>
              <a:rPr lang="it-IT" sz="1600" b="0" i="1" dirty="0" err="1">
                <a:solidFill>
                  <a:schemeClr val="tx1">
                    <a:lumMod val="50000"/>
                    <a:lumOff val="50000"/>
                  </a:schemeClr>
                </a:solidFill>
                <a:latin typeface="Comic Sans MS" panose="030F0702030302020204" pitchFamily="66" charset="0"/>
              </a:rPr>
              <a:t>England</a:t>
            </a:r>
            <a:r>
              <a:rPr lang="it-IT" sz="1600" b="0" i="1" dirty="0">
                <a:solidFill>
                  <a:schemeClr val="tx1">
                    <a:lumMod val="50000"/>
                    <a:lumOff val="50000"/>
                  </a:schemeClr>
                </a:solidFill>
                <a:latin typeface="Comic Sans MS" panose="030F0702030302020204" pitchFamily="66" charset="0"/>
              </a:rPr>
              <a:t> Journal of Medicine 2016</a:t>
            </a:r>
          </a:p>
        </p:txBody>
      </p:sp>
      <p:sp>
        <p:nvSpPr>
          <p:cNvPr id="33" name="CasellaDiTesto 32"/>
          <p:cNvSpPr txBox="1">
            <a:spLocks noChangeArrowheads="1"/>
          </p:cNvSpPr>
          <p:nvPr/>
        </p:nvSpPr>
        <p:spPr bwMode="auto">
          <a:xfrm>
            <a:off x="334963" y="4437063"/>
            <a:ext cx="3373437" cy="1754326"/>
          </a:xfrm>
          <a:prstGeom prst="rect">
            <a:avLst/>
          </a:prstGeom>
          <a:solidFill>
            <a:schemeClr val="bg1"/>
          </a:solidFill>
          <a:ln>
            <a:noFill/>
          </a:ln>
          <a:effectLst>
            <a:outerShdw blurRad="50800" dist="38100" dir="2700000" algn="tl" rotWithShape="0">
              <a:prstClr val="black">
                <a:alpha val="40000"/>
              </a:prstClr>
            </a:outerShdw>
          </a:effec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defRPr/>
            </a:pPr>
            <a:r>
              <a:rPr lang="it-IT" altLang="it-IT" sz="1800" dirty="0">
                <a:latin typeface="Comic Sans MS" panose="030F0702030302020204" pitchFamily="66" charset="0"/>
              </a:rPr>
              <a:t>ABT-199 </a:t>
            </a:r>
            <a:r>
              <a:rPr lang="it-IT" altLang="it-IT" sz="1800" b="0" dirty="0">
                <a:latin typeface="Comic Sans MS" panose="030F0702030302020204" pitchFamily="66" charset="0"/>
              </a:rPr>
              <a:t>FDA-</a:t>
            </a:r>
            <a:r>
              <a:rPr lang="it-IT" altLang="it-IT" sz="1800" b="0" dirty="0" err="1">
                <a:latin typeface="Comic Sans MS" panose="030F0702030302020204" pitchFamily="66" charset="0"/>
              </a:rPr>
              <a:t>approved</a:t>
            </a:r>
            <a:r>
              <a:rPr lang="it-IT" altLang="it-IT" sz="1800" b="0" dirty="0">
                <a:latin typeface="Comic Sans MS" panose="030F0702030302020204" pitchFamily="66" charset="0"/>
              </a:rPr>
              <a:t> to </a:t>
            </a:r>
            <a:r>
              <a:rPr lang="it-IT" altLang="it-IT" sz="1800" b="0" dirty="0" err="1">
                <a:latin typeface="Comic Sans MS" panose="030F0702030302020204" pitchFamily="66" charset="0"/>
              </a:rPr>
              <a:t>treat</a:t>
            </a:r>
            <a:r>
              <a:rPr lang="it-IT" altLang="it-IT" sz="1800" b="0" dirty="0">
                <a:latin typeface="Comic Sans MS" panose="030F0702030302020204" pitchFamily="66" charset="0"/>
              </a:rPr>
              <a:t> with </a:t>
            </a:r>
            <a:r>
              <a:rPr lang="it-IT" altLang="it-IT" sz="1800" dirty="0">
                <a:latin typeface="Comic Sans MS" panose="030F0702030302020204" pitchFamily="66" charset="0"/>
              </a:rPr>
              <a:t>high </a:t>
            </a:r>
            <a:r>
              <a:rPr lang="it-IT" altLang="it-IT" sz="1800" dirty="0" err="1">
                <a:latin typeface="Comic Sans MS" panose="030F0702030302020204" pitchFamily="66" charset="0"/>
              </a:rPr>
              <a:t>risk</a:t>
            </a:r>
            <a:r>
              <a:rPr lang="it-IT" altLang="it-IT" sz="1800" dirty="0">
                <a:latin typeface="Comic Sans MS" panose="030F0702030302020204" pitchFamily="66" charset="0"/>
              </a:rPr>
              <a:t> CLL with del 17p (=p53 del).</a:t>
            </a:r>
          </a:p>
          <a:p>
            <a:pPr>
              <a:spcBef>
                <a:spcPct val="0"/>
              </a:spcBef>
              <a:buFontTx/>
              <a:buNone/>
              <a:defRPr/>
            </a:pPr>
            <a:r>
              <a:rPr lang="it-IT" altLang="it-IT" sz="1800" dirty="0">
                <a:latin typeface="Comic Sans MS" panose="030F0702030302020204" pitchFamily="66" charset="0"/>
              </a:rPr>
              <a:t>4/5 CLL </a:t>
            </a:r>
            <a:r>
              <a:rPr lang="it-IT" altLang="it-IT" sz="1800" dirty="0" err="1">
                <a:latin typeface="Comic Sans MS" panose="030F0702030302020204" pitchFamily="66" charset="0"/>
              </a:rPr>
              <a:t>pts</a:t>
            </a:r>
            <a:r>
              <a:rPr lang="it-IT" altLang="it-IT" sz="1800" dirty="0">
                <a:latin typeface="Comic Sans MS" panose="030F0702030302020204" pitchFamily="66" charset="0"/>
              </a:rPr>
              <a:t> </a:t>
            </a:r>
            <a:r>
              <a:rPr lang="it-IT" altLang="it-IT" sz="1800" dirty="0" err="1">
                <a:latin typeface="Comic Sans MS" panose="030F0702030302020204" pitchFamily="66" charset="0"/>
              </a:rPr>
              <a:t>respond</a:t>
            </a:r>
            <a:r>
              <a:rPr lang="it-IT" altLang="it-IT" sz="1800" dirty="0">
                <a:latin typeface="Comic Sans MS" panose="030F0702030302020204" pitchFamily="66" charset="0"/>
              </a:rPr>
              <a:t> - 100% </a:t>
            </a:r>
            <a:r>
              <a:rPr lang="it-IT" altLang="it-IT" sz="1800" dirty="0" err="1">
                <a:latin typeface="Comic Sans MS" panose="030F0702030302020204" pitchFamily="66" charset="0"/>
              </a:rPr>
              <a:t>respond</a:t>
            </a:r>
            <a:r>
              <a:rPr lang="it-IT" altLang="it-IT" sz="1800" dirty="0">
                <a:latin typeface="Comic Sans MS" panose="030F0702030302020204" pitchFamily="66" charset="0"/>
              </a:rPr>
              <a:t> to ABT-199 + </a:t>
            </a:r>
            <a:r>
              <a:rPr lang="it-IT" altLang="it-IT" sz="1800" dirty="0" err="1">
                <a:latin typeface="Comic Sans MS" panose="030F0702030302020204" pitchFamily="66" charset="0"/>
              </a:rPr>
              <a:t>rituximab</a:t>
            </a:r>
            <a:r>
              <a:rPr lang="it-IT" altLang="it-IT" sz="1800" dirty="0">
                <a:latin typeface="Comic Sans MS" panose="030F0702030302020204" pitchFamily="66" charset="0"/>
              </a:rPr>
              <a:t> (anti CD20)</a:t>
            </a:r>
          </a:p>
        </p:txBody>
      </p:sp>
      <p:cxnSp>
        <p:nvCxnSpPr>
          <p:cNvPr id="31" name="Connettore 1 30"/>
          <p:cNvCxnSpPr/>
          <p:nvPr/>
        </p:nvCxnSpPr>
        <p:spPr>
          <a:xfrm>
            <a:off x="0" y="83661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4076700" y="1547813"/>
            <a:ext cx="1143000" cy="368300"/>
          </a:xfrm>
          <a:prstGeom prst="rect">
            <a:avLst/>
          </a:prstGeom>
          <a:solidFill>
            <a:schemeClr val="tx1"/>
          </a:solidFill>
          <a:effectLst>
            <a:outerShdw blurRad="50800" dist="38100" dir="2700000" algn="tl" rotWithShape="0">
              <a:prstClr val="black">
                <a:alpha val="40000"/>
              </a:prstClr>
            </a:outerShdw>
          </a:effectLst>
        </p:spPr>
        <p:txBody>
          <a:bodyPr wrap="none">
            <a:spAutoFit/>
          </a:bodyPr>
          <a:lstStyle/>
          <a:p>
            <a:pPr algn="ctr">
              <a:defRPr/>
            </a:pPr>
            <a:r>
              <a:rPr lang="it-IT" sz="1800" dirty="0">
                <a:solidFill>
                  <a:schemeClr val="bg1"/>
                </a:solidFill>
                <a:latin typeface="Calibri" panose="020F0502020204030204" pitchFamily="34" charset="0"/>
              </a:rPr>
              <a:t>A1155463</a:t>
            </a:r>
          </a:p>
        </p:txBody>
      </p:sp>
      <p:sp>
        <p:nvSpPr>
          <p:cNvPr id="32" name="Rettangolo 4"/>
          <p:cNvSpPr>
            <a:spLocks noChangeArrowheads="1"/>
          </p:cNvSpPr>
          <p:nvPr/>
        </p:nvSpPr>
        <p:spPr bwMode="auto">
          <a:xfrm>
            <a:off x="1828800" y="44450"/>
            <a:ext cx="548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it-IT" altLang="it-IT" sz="2400" dirty="0" err="1">
                <a:solidFill>
                  <a:srgbClr val="0070C0"/>
                </a:solidFill>
                <a:latin typeface="Comic Sans MS" panose="030F0702030302020204" pitchFamily="66" charset="0"/>
              </a:rPr>
              <a:t>Targeting</a:t>
            </a:r>
            <a:r>
              <a:rPr lang="it-IT" altLang="it-IT" sz="2400" dirty="0">
                <a:solidFill>
                  <a:srgbClr val="0070C0"/>
                </a:solidFill>
                <a:latin typeface="Comic Sans MS" panose="030F0702030302020204" pitchFamily="66" charset="0"/>
              </a:rPr>
              <a:t> the Bcl-2 family </a:t>
            </a:r>
            <a:r>
              <a:rPr lang="it-IT" altLang="it-IT" sz="2400" dirty="0" err="1">
                <a:solidFill>
                  <a:srgbClr val="0070C0"/>
                </a:solidFill>
                <a:latin typeface="Comic Sans MS" panose="030F0702030302020204" pitchFamily="66" charset="0"/>
              </a:rPr>
              <a:t>system</a:t>
            </a:r>
            <a:endParaRPr lang="it-IT" altLang="it-IT" sz="24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727305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8" grpId="0" animBg="1"/>
      <p:bldP spid="33"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942975"/>
            <a:ext cx="9047163"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ttangolo 2"/>
          <p:cNvSpPr>
            <a:spLocks noChangeArrowheads="1"/>
          </p:cNvSpPr>
          <p:nvPr/>
        </p:nvSpPr>
        <p:spPr bwMode="auto">
          <a:xfrm>
            <a:off x="1896666" y="115888"/>
            <a:ext cx="53506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it-IT" altLang="it-IT" sz="2400" b="0" dirty="0" err="1">
                <a:solidFill>
                  <a:srgbClr val="0070C0"/>
                </a:solidFill>
                <a:latin typeface="Comic Sans MS" panose="030F0702030302020204" pitchFamily="66" charset="0"/>
              </a:rPr>
              <a:t>Timeline</a:t>
            </a:r>
            <a:r>
              <a:rPr lang="it-IT" altLang="it-IT" sz="2400" b="0" dirty="0">
                <a:solidFill>
                  <a:srgbClr val="0070C0"/>
                </a:solidFill>
                <a:latin typeface="Comic Sans MS" panose="030F0702030302020204" pitchFamily="66" charset="0"/>
              </a:rPr>
              <a:t> of </a:t>
            </a:r>
            <a:r>
              <a:rPr lang="it-IT" altLang="it-IT" sz="2400" b="0" dirty="0" err="1">
                <a:solidFill>
                  <a:srgbClr val="0070C0"/>
                </a:solidFill>
                <a:latin typeface="Comic Sans MS" panose="030F0702030302020204" pitchFamily="66" charset="0"/>
              </a:rPr>
              <a:t>venetoclax</a:t>
            </a:r>
            <a:r>
              <a:rPr lang="it-IT" altLang="it-IT" sz="2400" b="0" dirty="0">
                <a:solidFill>
                  <a:srgbClr val="0070C0"/>
                </a:solidFill>
                <a:latin typeface="Comic Sans MS" panose="030F0702030302020204" pitchFamily="66" charset="0"/>
              </a:rPr>
              <a:t> </a:t>
            </a:r>
            <a:r>
              <a:rPr lang="it-IT" altLang="it-IT" sz="2400" b="0" dirty="0" err="1">
                <a:solidFill>
                  <a:srgbClr val="0070C0"/>
                </a:solidFill>
                <a:latin typeface="Comic Sans MS" panose="030F0702030302020204" pitchFamily="66" charset="0"/>
              </a:rPr>
              <a:t>development</a:t>
            </a:r>
            <a:endParaRPr lang="it-IT" altLang="it-IT" sz="2400" b="0" dirty="0">
              <a:solidFill>
                <a:srgbClr val="0070C0"/>
              </a:solidFill>
              <a:latin typeface="Comic Sans MS" panose="030F0702030302020204" pitchFamily="66" charset="0"/>
            </a:endParaRPr>
          </a:p>
        </p:txBody>
      </p:sp>
      <p:cxnSp>
        <p:nvCxnSpPr>
          <p:cNvPr id="7" name="Connettore 1 6"/>
          <p:cNvCxnSpPr/>
          <p:nvPr/>
        </p:nvCxnSpPr>
        <p:spPr>
          <a:xfrm>
            <a:off x="0" y="765175"/>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798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798217" y="3899538"/>
            <a:ext cx="1709122" cy="830997"/>
          </a:xfrm>
          <a:prstGeom prst="rect">
            <a:avLst/>
          </a:prstGeom>
        </p:spPr>
        <p:txBody>
          <a:bodyPr wrap="none">
            <a:spAutoFit/>
          </a:bodyPr>
          <a:lstStyle/>
          <a:p>
            <a:r>
              <a:rPr lang="it-IT" sz="1600" i="1" dirty="0" err="1">
                <a:solidFill>
                  <a:srgbClr val="221E1F"/>
                </a:solidFill>
                <a:latin typeface="Comic Sans MS" panose="030F0702030302020204" pitchFamily="66" charset="0"/>
              </a:rPr>
              <a:t>Ichim</a:t>
            </a:r>
            <a:r>
              <a:rPr lang="it-IT" sz="1600" i="1" dirty="0">
                <a:solidFill>
                  <a:srgbClr val="221E1F"/>
                </a:solidFill>
                <a:latin typeface="Comic Sans MS" panose="030F0702030302020204" pitchFamily="66" charset="0"/>
              </a:rPr>
              <a:t> and </a:t>
            </a:r>
            <a:r>
              <a:rPr lang="it-IT" sz="1600" i="1" dirty="0" err="1">
                <a:solidFill>
                  <a:srgbClr val="221E1F"/>
                </a:solidFill>
                <a:latin typeface="Comic Sans MS" panose="030F0702030302020204" pitchFamily="66" charset="0"/>
              </a:rPr>
              <a:t>Tait</a:t>
            </a:r>
            <a:r>
              <a:rPr lang="it-IT" sz="1600" i="1" dirty="0">
                <a:solidFill>
                  <a:srgbClr val="221E1F"/>
                </a:solidFill>
                <a:latin typeface="Comic Sans MS" panose="030F0702030302020204" pitchFamily="66" charset="0"/>
              </a:rPr>
              <a:t>, </a:t>
            </a:r>
          </a:p>
          <a:p>
            <a:r>
              <a:rPr lang="it-IT" sz="1600" i="1" dirty="0" err="1">
                <a:solidFill>
                  <a:srgbClr val="221E1F"/>
                </a:solidFill>
                <a:latin typeface="Comic Sans MS" panose="030F0702030302020204" pitchFamily="66" charset="0"/>
              </a:rPr>
              <a:t>Nat</a:t>
            </a:r>
            <a:r>
              <a:rPr lang="it-IT" sz="1600" i="1" dirty="0">
                <a:solidFill>
                  <a:srgbClr val="221E1F"/>
                </a:solidFill>
                <a:latin typeface="Comic Sans MS" panose="030F0702030302020204" pitchFamily="66" charset="0"/>
              </a:rPr>
              <a:t> </a:t>
            </a:r>
            <a:r>
              <a:rPr lang="it-IT" sz="1600" i="1" dirty="0" err="1">
                <a:solidFill>
                  <a:srgbClr val="221E1F"/>
                </a:solidFill>
                <a:latin typeface="Comic Sans MS" panose="030F0702030302020204" pitchFamily="66" charset="0"/>
              </a:rPr>
              <a:t>Rev</a:t>
            </a:r>
            <a:r>
              <a:rPr lang="it-IT" sz="1600" i="1" dirty="0">
                <a:solidFill>
                  <a:srgbClr val="221E1F"/>
                </a:solidFill>
                <a:latin typeface="Comic Sans MS" panose="030F0702030302020204" pitchFamily="66" charset="0"/>
              </a:rPr>
              <a:t> </a:t>
            </a:r>
            <a:r>
              <a:rPr lang="it-IT" sz="1600" i="1" dirty="0" err="1">
                <a:solidFill>
                  <a:srgbClr val="221E1F"/>
                </a:solidFill>
                <a:latin typeface="Comic Sans MS" panose="030F0702030302020204" pitchFamily="66" charset="0"/>
              </a:rPr>
              <a:t>Canc</a:t>
            </a:r>
            <a:r>
              <a:rPr lang="it-IT" sz="1600" i="1" dirty="0">
                <a:solidFill>
                  <a:srgbClr val="221E1F"/>
                </a:solidFill>
                <a:latin typeface="Comic Sans MS" panose="030F0702030302020204" pitchFamily="66" charset="0"/>
              </a:rPr>
              <a:t>, </a:t>
            </a:r>
          </a:p>
          <a:p>
            <a:r>
              <a:rPr lang="it-IT" sz="1600" i="1" dirty="0">
                <a:solidFill>
                  <a:srgbClr val="221E1F"/>
                </a:solidFill>
                <a:latin typeface="Comic Sans MS" panose="030F0702030302020204" pitchFamily="66" charset="0"/>
              </a:rPr>
              <a:t>16,539,2016</a:t>
            </a:r>
          </a:p>
        </p:txBody>
      </p:sp>
      <p:grpSp>
        <p:nvGrpSpPr>
          <p:cNvPr id="16" name="Gruppo 15"/>
          <p:cNvGrpSpPr/>
          <p:nvPr/>
        </p:nvGrpSpPr>
        <p:grpSpPr>
          <a:xfrm>
            <a:off x="-32084" y="148871"/>
            <a:ext cx="4572000" cy="6614904"/>
            <a:chOff x="-32084" y="148871"/>
            <a:chExt cx="4572000" cy="6614904"/>
          </a:xfrm>
        </p:grpSpPr>
        <p:grpSp>
          <p:nvGrpSpPr>
            <p:cNvPr id="10" name="Gruppo 9"/>
            <p:cNvGrpSpPr/>
            <p:nvPr/>
          </p:nvGrpSpPr>
          <p:grpSpPr>
            <a:xfrm>
              <a:off x="-32084" y="148871"/>
              <a:ext cx="4572000" cy="6614904"/>
              <a:chOff x="4572000" y="108653"/>
              <a:chExt cx="4572000" cy="6614904"/>
            </a:xfrm>
          </p:grpSpPr>
          <p:grpSp>
            <p:nvGrpSpPr>
              <p:cNvPr id="8" name="Gruppo 7"/>
              <p:cNvGrpSpPr>
                <a:grpSpLocks noChangeAspect="1"/>
              </p:cNvGrpSpPr>
              <p:nvPr/>
            </p:nvGrpSpPr>
            <p:grpSpPr>
              <a:xfrm>
                <a:off x="5583399" y="108653"/>
                <a:ext cx="2549203" cy="5623537"/>
                <a:chOff x="3052124" y="584775"/>
                <a:chExt cx="2087427" cy="4604860"/>
              </a:xfrm>
            </p:grpSpPr>
            <p:pic>
              <p:nvPicPr>
                <p:cNvPr id="5" name="Immagine 4"/>
                <p:cNvPicPr>
                  <a:picLocks noChangeAspect="1"/>
                </p:cNvPicPr>
                <p:nvPr/>
              </p:nvPicPr>
              <p:blipFill>
                <a:blip r:embed="rId2"/>
                <a:stretch>
                  <a:fillRect/>
                </a:stretch>
              </p:blipFill>
              <p:spPr>
                <a:xfrm>
                  <a:off x="3052124" y="584775"/>
                  <a:ext cx="2030759" cy="4604860"/>
                </a:xfrm>
                <a:prstGeom prst="rect">
                  <a:avLst/>
                </a:prstGeom>
              </p:spPr>
            </p:pic>
            <p:sp>
              <p:nvSpPr>
                <p:cNvPr id="6" name="Rettangolo 5"/>
                <p:cNvSpPr/>
                <p:nvPr/>
              </p:nvSpPr>
              <p:spPr>
                <a:xfrm>
                  <a:off x="4874883" y="584775"/>
                  <a:ext cx="217379" cy="1575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4622628" y="4584695"/>
                  <a:ext cx="516923" cy="604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3" name="Rettangolo 12"/>
              <p:cNvSpPr/>
              <p:nvPr/>
            </p:nvSpPr>
            <p:spPr>
              <a:xfrm>
                <a:off x="4572000" y="5523228"/>
                <a:ext cx="4572000" cy="1200329"/>
              </a:xfrm>
              <a:prstGeom prst="rect">
                <a:avLst/>
              </a:prstGeom>
            </p:spPr>
            <p:txBody>
              <a:bodyPr>
                <a:spAutoFit/>
              </a:bodyPr>
              <a:lstStyle/>
              <a:p>
                <a:pPr algn="just"/>
                <a:r>
                  <a:rPr lang="en-US" dirty="0">
                    <a:solidFill>
                      <a:srgbClr val="221E1F"/>
                    </a:solidFill>
                    <a:latin typeface="Comic Sans MS" panose="030F0702030302020204" pitchFamily="66" charset="0"/>
                  </a:rPr>
                  <a:t>Apoptosis of </a:t>
                </a:r>
                <a:r>
                  <a:rPr lang="en-US" dirty="0" err="1">
                    <a:solidFill>
                      <a:srgbClr val="221E1F"/>
                    </a:solidFill>
                    <a:latin typeface="Comic Sans MS" panose="030F0702030302020204" pitchFamily="66" charset="0"/>
                  </a:rPr>
                  <a:t>tumour</a:t>
                </a:r>
                <a:r>
                  <a:rPr lang="en-US" dirty="0">
                    <a:solidFill>
                      <a:srgbClr val="221E1F"/>
                    </a:solidFill>
                    <a:latin typeface="Comic Sans MS" panose="030F0702030302020204" pitchFamily="66" charset="0"/>
                  </a:rPr>
                  <a:t> cells that are responsive to treatment can provide a </a:t>
                </a:r>
                <a:r>
                  <a:rPr lang="en-US" b="1" i="1" u="sng" dirty="0">
                    <a:solidFill>
                      <a:srgbClr val="221E1F"/>
                    </a:solidFill>
                    <a:latin typeface="Comic Sans MS" panose="030F0702030302020204" pitchFamily="66" charset="0"/>
                  </a:rPr>
                  <a:t>vacant niche</a:t>
                </a:r>
                <a:r>
                  <a:rPr lang="en-US" dirty="0">
                    <a:solidFill>
                      <a:srgbClr val="221E1F"/>
                    </a:solidFill>
                    <a:latin typeface="Comic Sans MS" panose="030F0702030302020204" pitchFamily="66" charset="0"/>
                  </a:rPr>
                  <a:t> into which more competitive </a:t>
                </a:r>
                <a:r>
                  <a:rPr lang="en-US" dirty="0" err="1">
                    <a:solidFill>
                      <a:srgbClr val="221E1F"/>
                    </a:solidFill>
                    <a:latin typeface="Comic Sans MS" panose="030F0702030302020204" pitchFamily="66" charset="0"/>
                  </a:rPr>
                  <a:t>tumour</a:t>
                </a:r>
                <a:r>
                  <a:rPr lang="en-US" dirty="0">
                    <a:solidFill>
                      <a:srgbClr val="221E1F"/>
                    </a:solidFill>
                    <a:latin typeface="Comic Sans MS" panose="030F0702030302020204" pitchFamily="66" charset="0"/>
                  </a:rPr>
                  <a:t> cells can proliferate. </a:t>
                </a:r>
              </a:p>
            </p:txBody>
          </p:sp>
        </p:grpSp>
        <p:sp>
          <p:nvSpPr>
            <p:cNvPr id="11" name="Rettangolo 10"/>
            <p:cNvSpPr/>
            <p:nvPr/>
          </p:nvSpPr>
          <p:spPr>
            <a:xfrm>
              <a:off x="979315" y="148871"/>
              <a:ext cx="271969" cy="343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5" name="Gruppo 14"/>
          <p:cNvGrpSpPr/>
          <p:nvPr/>
        </p:nvGrpSpPr>
        <p:grpSpPr>
          <a:xfrm>
            <a:off x="4726639" y="-33835"/>
            <a:ext cx="4283242" cy="6932414"/>
            <a:chOff x="4726639" y="-33835"/>
            <a:chExt cx="4283242" cy="6932414"/>
          </a:xfrm>
        </p:grpSpPr>
        <p:grpSp>
          <p:nvGrpSpPr>
            <p:cNvPr id="9" name="Gruppo 8"/>
            <p:cNvGrpSpPr/>
            <p:nvPr/>
          </p:nvGrpSpPr>
          <p:grpSpPr>
            <a:xfrm>
              <a:off x="4726639" y="-33835"/>
              <a:ext cx="4283242" cy="6932414"/>
              <a:chOff x="0" y="-74158"/>
              <a:chExt cx="4283242" cy="6932414"/>
            </a:xfrm>
          </p:grpSpPr>
          <p:pic>
            <p:nvPicPr>
              <p:cNvPr id="2" name="Immagine 1"/>
              <p:cNvPicPr>
                <a:picLocks noChangeAspect="1"/>
              </p:cNvPicPr>
              <p:nvPr/>
            </p:nvPicPr>
            <p:blipFill>
              <a:blip r:embed="rId3"/>
              <a:stretch>
                <a:fillRect/>
              </a:stretch>
            </p:blipFill>
            <p:spPr>
              <a:xfrm>
                <a:off x="879650" y="-74158"/>
                <a:ext cx="2523943" cy="5623537"/>
              </a:xfrm>
              <a:prstGeom prst="rect">
                <a:avLst/>
              </a:prstGeom>
            </p:spPr>
          </p:pic>
          <p:sp>
            <p:nvSpPr>
              <p:cNvPr id="12" name="Rettangolo 11"/>
              <p:cNvSpPr/>
              <p:nvPr/>
            </p:nvSpPr>
            <p:spPr>
              <a:xfrm>
                <a:off x="0" y="5380928"/>
                <a:ext cx="4283242" cy="1477328"/>
              </a:xfrm>
              <a:prstGeom prst="rect">
                <a:avLst/>
              </a:prstGeom>
            </p:spPr>
            <p:txBody>
              <a:bodyPr wrap="square">
                <a:spAutoFit/>
              </a:bodyPr>
              <a:lstStyle/>
              <a:p>
                <a:pPr algn="just"/>
                <a:r>
                  <a:rPr lang="en-US" dirty="0">
                    <a:solidFill>
                      <a:srgbClr val="221E1F"/>
                    </a:solidFill>
                    <a:latin typeface="Comic Sans MS" panose="030F0702030302020204" pitchFamily="66" charset="0"/>
                  </a:rPr>
                  <a:t>Caspases activate calcium-independent phospholipase A2 (iPLA2), leading to generation of PGE2 that can have pleiotropic effects on surrounding cells. </a:t>
                </a:r>
              </a:p>
            </p:txBody>
          </p:sp>
        </p:grpSp>
        <p:sp>
          <p:nvSpPr>
            <p:cNvPr id="14" name="Rettangolo 13"/>
            <p:cNvSpPr/>
            <p:nvPr/>
          </p:nvSpPr>
          <p:spPr>
            <a:xfrm>
              <a:off x="5696754" y="42819"/>
              <a:ext cx="271969" cy="343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 name="CasellaDiTesto 2"/>
          <p:cNvSpPr txBox="1">
            <a:spLocks noChangeArrowheads="1"/>
          </p:cNvSpPr>
          <p:nvPr/>
        </p:nvSpPr>
        <p:spPr bwMode="auto">
          <a:xfrm>
            <a:off x="2938472" y="30333"/>
            <a:ext cx="3267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it-IT" altLang="it-IT" sz="2400" dirty="0">
                <a:solidFill>
                  <a:srgbClr val="FF0000"/>
                </a:solidFill>
                <a:latin typeface="Comic Sans MS" pitchFamily="66" charset="0"/>
              </a:rPr>
              <a:t>Apoptosi oncogenica?</a:t>
            </a:r>
          </a:p>
        </p:txBody>
      </p:sp>
    </p:spTree>
    <p:extLst>
      <p:ext uri="{BB962C8B-B14F-4D97-AF65-F5344CB8AC3E}">
        <p14:creationId xmlns:p14="http://schemas.microsoft.com/office/powerpoint/2010/main" val="257525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2427891" y="0"/>
            <a:ext cx="42251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it-IT" altLang="it-IT" dirty="0">
                <a:solidFill>
                  <a:srgbClr val="FF0000"/>
                </a:solidFill>
                <a:latin typeface="Comic Sans MS" pitchFamily="66" charset="0"/>
              </a:rPr>
              <a:t>Apoptosi oncogenica?</a:t>
            </a:r>
          </a:p>
        </p:txBody>
      </p:sp>
      <p:sp>
        <p:nvSpPr>
          <p:cNvPr id="3" name="Rettangolo 2"/>
          <p:cNvSpPr/>
          <p:nvPr/>
        </p:nvSpPr>
        <p:spPr>
          <a:xfrm>
            <a:off x="4874883" y="6519446"/>
            <a:ext cx="4269117" cy="338554"/>
          </a:xfrm>
          <a:prstGeom prst="rect">
            <a:avLst/>
          </a:prstGeom>
        </p:spPr>
        <p:txBody>
          <a:bodyPr wrap="none">
            <a:spAutoFit/>
          </a:bodyPr>
          <a:lstStyle/>
          <a:p>
            <a:r>
              <a:rPr lang="it-IT" sz="1600" dirty="0" err="1">
                <a:solidFill>
                  <a:srgbClr val="221E1F"/>
                </a:solidFill>
                <a:latin typeface="Comic Sans MS" panose="030F0702030302020204" pitchFamily="66" charset="0"/>
              </a:rPr>
              <a:t>Ichim</a:t>
            </a:r>
            <a:r>
              <a:rPr lang="it-IT" sz="1600" dirty="0">
                <a:solidFill>
                  <a:srgbClr val="221E1F"/>
                </a:solidFill>
                <a:latin typeface="Comic Sans MS" panose="030F0702030302020204" pitchFamily="66" charset="0"/>
              </a:rPr>
              <a:t> and </a:t>
            </a:r>
            <a:r>
              <a:rPr lang="it-IT" sz="1600" dirty="0" err="1">
                <a:solidFill>
                  <a:srgbClr val="221E1F"/>
                </a:solidFill>
                <a:latin typeface="Comic Sans MS" panose="030F0702030302020204" pitchFamily="66" charset="0"/>
              </a:rPr>
              <a:t>Tait</a:t>
            </a:r>
            <a:r>
              <a:rPr lang="it-IT" sz="1600" dirty="0">
                <a:solidFill>
                  <a:srgbClr val="221E1F"/>
                </a:solidFill>
                <a:latin typeface="Comic Sans MS" panose="030F0702030302020204" pitchFamily="66" charset="0"/>
              </a:rPr>
              <a:t>, </a:t>
            </a:r>
            <a:r>
              <a:rPr lang="it-IT" sz="1600" dirty="0" err="1">
                <a:solidFill>
                  <a:srgbClr val="221E1F"/>
                </a:solidFill>
                <a:latin typeface="Comic Sans MS" panose="030F0702030302020204" pitchFamily="66" charset="0"/>
              </a:rPr>
              <a:t>Nat</a:t>
            </a:r>
            <a:r>
              <a:rPr lang="it-IT" sz="1600" dirty="0">
                <a:solidFill>
                  <a:srgbClr val="221E1F"/>
                </a:solidFill>
                <a:latin typeface="Comic Sans MS" panose="030F0702030302020204" pitchFamily="66" charset="0"/>
              </a:rPr>
              <a:t> </a:t>
            </a:r>
            <a:r>
              <a:rPr lang="it-IT" sz="1600" dirty="0" err="1">
                <a:solidFill>
                  <a:srgbClr val="221E1F"/>
                </a:solidFill>
                <a:latin typeface="Comic Sans MS" panose="030F0702030302020204" pitchFamily="66" charset="0"/>
              </a:rPr>
              <a:t>Rev</a:t>
            </a:r>
            <a:r>
              <a:rPr lang="it-IT" sz="1600" dirty="0">
                <a:solidFill>
                  <a:srgbClr val="221E1F"/>
                </a:solidFill>
                <a:latin typeface="Comic Sans MS" panose="030F0702030302020204" pitchFamily="66" charset="0"/>
              </a:rPr>
              <a:t> </a:t>
            </a:r>
            <a:r>
              <a:rPr lang="it-IT" sz="1600" dirty="0" err="1">
                <a:solidFill>
                  <a:srgbClr val="221E1F"/>
                </a:solidFill>
                <a:latin typeface="Comic Sans MS" panose="030F0702030302020204" pitchFamily="66" charset="0"/>
              </a:rPr>
              <a:t>Canc</a:t>
            </a:r>
            <a:r>
              <a:rPr lang="it-IT" sz="1600" dirty="0">
                <a:solidFill>
                  <a:srgbClr val="221E1F"/>
                </a:solidFill>
                <a:latin typeface="Comic Sans MS" panose="030F0702030302020204" pitchFamily="66" charset="0"/>
              </a:rPr>
              <a:t>, 16,539,2016</a:t>
            </a:r>
          </a:p>
        </p:txBody>
      </p:sp>
      <p:grpSp>
        <p:nvGrpSpPr>
          <p:cNvPr id="4" name="Gruppo 3"/>
          <p:cNvGrpSpPr>
            <a:grpSpLocks noChangeAspect="1"/>
          </p:cNvGrpSpPr>
          <p:nvPr/>
        </p:nvGrpSpPr>
        <p:grpSpPr>
          <a:xfrm>
            <a:off x="250225" y="517801"/>
            <a:ext cx="3943403" cy="6001645"/>
            <a:chOff x="5691350" y="584775"/>
            <a:chExt cx="3025640" cy="4604860"/>
          </a:xfrm>
        </p:grpSpPr>
        <p:pic>
          <p:nvPicPr>
            <p:cNvPr id="5" name="Immagine 4"/>
            <p:cNvPicPr>
              <a:picLocks noChangeAspect="1"/>
            </p:cNvPicPr>
            <p:nvPr/>
          </p:nvPicPr>
          <p:blipFill>
            <a:blip r:embed="rId2"/>
            <a:stretch>
              <a:fillRect/>
            </a:stretch>
          </p:blipFill>
          <p:spPr>
            <a:xfrm>
              <a:off x="5707116" y="584775"/>
              <a:ext cx="3009874" cy="4604860"/>
            </a:xfrm>
            <a:prstGeom prst="rect">
              <a:avLst/>
            </a:prstGeom>
          </p:spPr>
        </p:pic>
        <p:sp>
          <p:nvSpPr>
            <p:cNvPr id="6" name="Rettangolo 5"/>
            <p:cNvSpPr/>
            <p:nvPr/>
          </p:nvSpPr>
          <p:spPr>
            <a:xfrm>
              <a:off x="5691350" y="2349062"/>
              <a:ext cx="378374" cy="693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 name="Rettangolo 6"/>
          <p:cNvSpPr/>
          <p:nvPr/>
        </p:nvSpPr>
        <p:spPr>
          <a:xfrm>
            <a:off x="4367049" y="1663084"/>
            <a:ext cx="4572000" cy="2862322"/>
          </a:xfrm>
          <a:prstGeom prst="rect">
            <a:avLst/>
          </a:prstGeom>
        </p:spPr>
        <p:txBody>
          <a:bodyPr>
            <a:spAutoFit/>
          </a:bodyPr>
          <a:lstStyle/>
          <a:p>
            <a:pPr algn="just"/>
            <a:r>
              <a:rPr lang="it-IT" sz="2000" dirty="0" err="1">
                <a:solidFill>
                  <a:srgbClr val="221E1F"/>
                </a:solidFill>
                <a:latin typeface="Comic Sans MS" panose="030F0702030302020204" pitchFamily="66" charset="0"/>
              </a:rPr>
              <a:t>Apoptotic</a:t>
            </a:r>
            <a:r>
              <a:rPr lang="it-IT" sz="2000" dirty="0">
                <a:solidFill>
                  <a:srgbClr val="221E1F"/>
                </a:solidFill>
                <a:latin typeface="Comic Sans MS" panose="030F0702030302020204" pitchFamily="66" charset="0"/>
              </a:rPr>
              <a:t> </a:t>
            </a:r>
            <a:r>
              <a:rPr lang="it-IT" sz="2000" dirty="0" err="1">
                <a:solidFill>
                  <a:srgbClr val="221E1F"/>
                </a:solidFill>
                <a:latin typeface="Comic Sans MS" panose="030F0702030302020204" pitchFamily="66" charset="0"/>
              </a:rPr>
              <a:t>cells</a:t>
            </a:r>
            <a:r>
              <a:rPr lang="it-IT" sz="2000" dirty="0">
                <a:solidFill>
                  <a:srgbClr val="221E1F"/>
                </a:solidFill>
                <a:latin typeface="Comic Sans MS" panose="030F0702030302020204" pitchFamily="66" charset="0"/>
              </a:rPr>
              <a:t> release </a:t>
            </a:r>
            <a:r>
              <a:rPr lang="it-IT" sz="2000" dirty="0" err="1">
                <a:solidFill>
                  <a:srgbClr val="221E1F"/>
                </a:solidFill>
                <a:latin typeface="Comic Sans MS" panose="030F0702030302020204" pitchFamily="66" charset="0"/>
              </a:rPr>
              <a:t>various</a:t>
            </a:r>
            <a:r>
              <a:rPr lang="it-IT" sz="2000" dirty="0">
                <a:solidFill>
                  <a:srgbClr val="221E1F"/>
                </a:solidFill>
                <a:latin typeface="Comic Sans MS" panose="030F0702030302020204" pitchFamily="66" charset="0"/>
              </a:rPr>
              <a:t> ‘</a:t>
            </a:r>
            <a:r>
              <a:rPr lang="it-IT" sz="2000" dirty="0" err="1">
                <a:solidFill>
                  <a:srgbClr val="221E1F"/>
                </a:solidFill>
                <a:latin typeface="Comic Sans MS" panose="030F0702030302020204" pitchFamily="66" charset="0"/>
              </a:rPr>
              <a:t>eat</a:t>
            </a:r>
            <a:r>
              <a:rPr lang="it-IT" sz="2000" dirty="0">
                <a:solidFill>
                  <a:srgbClr val="221E1F"/>
                </a:solidFill>
                <a:latin typeface="Comic Sans MS" panose="030F0702030302020204" pitchFamily="66" charset="0"/>
              </a:rPr>
              <a:t>-me’ and ‘</a:t>
            </a:r>
            <a:r>
              <a:rPr lang="it-IT" sz="2000" dirty="0" err="1">
                <a:solidFill>
                  <a:srgbClr val="221E1F"/>
                </a:solidFill>
                <a:latin typeface="Comic Sans MS" panose="030F0702030302020204" pitchFamily="66" charset="0"/>
              </a:rPr>
              <a:t>find</a:t>
            </a:r>
            <a:r>
              <a:rPr lang="it-IT" sz="2000" dirty="0">
                <a:solidFill>
                  <a:srgbClr val="221E1F"/>
                </a:solidFill>
                <a:latin typeface="Comic Sans MS" panose="030F0702030302020204" pitchFamily="66" charset="0"/>
              </a:rPr>
              <a:t>-me’ </a:t>
            </a:r>
            <a:r>
              <a:rPr lang="it-IT" sz="2000" dirty="0" err="1">
                <a:solidFill>
                  <a:srgbClr val="221E1F"/>
                </a:solidFill>
                <a:latin typeface="Comic Sans MS" panose="030F0702030302020204" pitchFamily="66" charset="0"/>
              </a:rPr>
              <a:t>molecules</a:t>
            </a:r>
            <a:r>
              <a:rPr lang="it-IT" sz="2000" dirty="0">
                <a:solidFill>
                  <a:srgbClr val="221E1F"/>
                </a:solidFill>
                <a:latin typeface="Comic Sans MS" panose="030F0702030302020204" pitchFamily="66" charset="0"/>
              </a:rPr>
              <a:t> (</a:t>
            </a:r>
            <a:r>
              <a:rPr lang="it-IT" sz="2000" dirty="0" err="1">
                <a:solidFill>
                  <a:srgbClr val="221E1F"/>
                </a:solidFill>
                <a:latin typeface="Comic Sans MS" panose="030F0702030302020204" pitchFamily="66" charset="0"/>
              </a:rPr>
              <a:t>such</a:t>
            </a:r>
            <a:r>
              <a:rPr lang="it-IT" sz="2000" dirty="0">
                <a:solidFill>
                  <a:srgbClr val="221E1F"/>
                </a:solidFill>
                <a:latin typeface="Comic Sans MS" panose="030F0702030302020204" pitchFamily="66" charset="0"/>
              </a:rPr>
              <a:t> </a:t>
            </a:r>
            <a:r>
              <a:rPr lang="it-IT" sz="2000" dirty="0" err="1">
                <a:solidFill>
                  <a:srgbClr val="221E1F"/>
                </a:solidFill>
                <a:latin typeface="Comic Sans MS" panose="030F0702030302020204" pitchFamily="66" charset="0"/>
              </a:rPr>
              <a:t>as</a:t>
            </a:r>
            <a:r>
              <a:rPr lang="it-IT" sz="2000" dirty="0">
                <a:solidFill>
                  <a:srgbClr val="221E1F"/>
                </a:solidFill>
                <a:latin typeface="Comic Sans MS" panose="030F0702030302020204" pitchFamily="66" charset="0"/>
              </a:rPr>
              <a:t> </a:t>
            </a:r>
            <a:r>
              <a:rPr lang="it-IT" sz="2000" dirty="0" err="1">
                <a:solidFill>
                  <a:srgbClr val="221E1F"/>
                </a:solidFill>
                <a:latin typeface="Comic Sans MS" panose="030F0702030302020204" pitchFamily="66" charset="0"/>
              </a:rPr>
              <a:t>fractalkine</a:t>
            </a:r>
            <a:r>
              <a:rPr lang="it-IT" sz="2000" dirty="0">
                <a:solidFill>
                  <a:srgbClr val="221E1F"/>
                </a:solidFill>
                <a:latin typeface="Comic Sans MS" panose="030F0702030302020204" pitchFamily="66" charset="0"/>
              </a:rPr>
              <a:t> (FKN), ATP and </a:t>
            </a:r>
            <a:r>
              <a:rPr lang="it-IT" sz="2000" dirty="0" err="1">
                <a:solidFill>
                  <a:srgbClr val="221E1F"/>
                </a:solidFill>
                <a:latin typeface="Comic Sans MS" panose="030F0702030302020204" pitchFamily="66" charset="0"/>
              </a:rPr>
              <a:t>lactotransferrin</a:t>
            </a:r>
            <a:r>
              <a:rPr lang="it-IT" sz="2000" dirty="0">
                <a:solidFill>
                  <a:srgbClr val="221E1F"/>
                </a:solidFill>
                <a:latin typeface="Comic Sans MS" panose="030F0702030302020204" pitchFamily="66" charset="0"/>
              </a:rPr>
              <a:t> (LTF)) to </a:t>
            </a:r>
            <a:r>
              <a:rPr lang="it-IT" sz="2000" dirty="0" err="1">
                <a:solidFill>
                  <a:srgbClr val="221E1F"/>
                </a:solidFill>
                <a:latin typeface="Comic Sans MS" panose="030F0702030302020204" pitchFamily="66" charset="0"/>
              </a:rPr>
              <a:t>signal</a:t>
            </a:r>
            <a:r>
              <a:rPr lang="it-IT" sz="2000" dirty="0">
                <a:solidFill>
                  <a:srgbClr val="221E1F"/>
                </a:solidFill>
                <a:latin typeface="Comic Sans MS" panose="030F0702030302020204" pitchFamily="66" charset="0"/>
              </a:rPr>
              <a:t> </a:t>
            </a:r>
            <a:r>
              <a:rPr lang="it-IT" sz="2000" dirty="0" err="1">
                <a:solidFill>
                  <a:srgbClr val="221E1F"/>
                </a:solidFill>
                <a:latin typeface="Comic Sans MS" panose="030F0702030302020204" pitchFamily="66" charset="0"/>
              </a:rPr>
              <a:t>their</a:t>
            </a:r>
            <a:r>
              <a:rPr lang="it-IT" sz="2000" dirty="0">
                <a:solidFill>
                  <a:srgbClr val="221E1F"/>
                </a:solidFill>
                <a:latin typeface="Comic Sans MS" panose="030F0702030302020204" pitchFamily="66" charset="0"/>
              </a:rPr>
              <a:t> </a:t>
            </a:r>
            <a:r>
              <a:rPr lang="it-IT" sz="2000" dirty="0" err="1">
                <a:solidFill>
                  <a:srgbClr val="221E1F"/>
                </a:solidFill>
                <a:latin typeface="Comic Sans MS" panose="030F0702030302020204" pitchFamily="66" charset="0"/>
              </a:rPr>
              <a:t>removal</a:t>
            </a:r>
            <a:r>
              <a:rPr lang="it-IT" sz="2000" dirty="0">
                <a:solidFill>
                  <a:srgbClr val="221E1F"/>
                </a:solidFill>
                <a:latin typeface="Comic Sans MS" panose="030F0702030302020204" pitchFamily="66" charset="0"/>
              </a:rPr>
              <a:t> by </a:t>
            </a:r>
            <a:r>
              <a:rPr lang="it-IT" sz="2000" dirty="0" err="1">
                <a:solidFill>
                  <a:srgbClr val="221E1F"/>
                </a:solidFill>
                <a:latin typeface="Comic Sans MS" panose="030F0702030302020204" pitchFamily="66" charset="0"/>
              </a:rPr>
              <a:t>phagocytes</a:t>
            </a:r>
            <a:r>
              <a:rPr lang="it-IT" sz="2000" dirty="0">
                <a:solidFill>
                  <a:srgbClr val="221E1F"/>
                </a:solidFill>
                <a:latin typeface="Comic Sans MS" panose="030F0702030302020204" pitchFamily="66" charset="0"/>
              </a:rPr>
              <a:t>. </a:t>
            </a:r>
            <a:r>
              <a:rPr lang="it-IT" sz="2000" dirty="0" err="1">
                <a:solidFill>
                  <a:srgbClr val="221E1F"/>
                </a:solidFill>
                <a:latin typeface="Comic Sans MS" panose="030F0702030302020204" pitchFamily="66" charset="0"/>
              </a:rPr>
              <a:t>These</a:t>
            </a:r>
            <a:r>
              <a:rPr lang="it-IT" sz="2000" dirty="0">
                <a:solidFill>
                  <a:srgbClr val="221E1F"/>
                </a:solidFill>
                <a:latin typeface="Comic Sans MS" panose="030F0702030302020204" pitchFamily="66" charset="0"/>
              </a:rPr>
              <a:t> </a:t>
            </a:r>
            <a:r>
              <a:rPr lang="it-IT" sz="2000" dirty="0" err="1">
                <a:solidFill>
                  <a:srgbClr val="221E1F"/>
                </a:solidFill>
                <a:latin typeface="Comic Sans MS" panose="030F0702030302020204" pitchFamily="66" charset="0"/>
              </a:rPr>
              <a:t>signals</a:t>
            </a:r>
            <a:r>
              <a:rPr lang="it-IT" sz="2000" dirty="0">
                <a:solidFill>
                  <a:srgbClr val="221E1F"/>
                </a:solidFill>
                <a:latin typeface="Comic Sans MS" panose="030F0702030302020204" pitchFamily="66" charset="0"/>
              </a:rPr>
              <a:t> can </a:t>
            </a:r>
            <a:r>
              <a:rPr lang="it-IT" sz="2000" dirty="0" err="1">
                <a:solidFill>
                  <a:srgbClr val="221E1F"/>
                </a:solidFill>
                <a:latin typeface="Comic Sans MS" panose="030F0702030302020204" pitchFamily="66" charset="0"/>
              </a:rPr>
              <a:t>have</a:t>
            </a:r>
            <a:r>
              <a:rPr lang="it-IT" sz="2000" dirty="0">
                <a:solidFill>
                  <a:srgbClr val="221E1F"/>
                </a:solidFill>
                <a:latin typeface="Comic Sans MS" panose="030F0702030302020204" pitchFamily="66" charset="0"/>
              </a:rPr>
              <a:t> </a:t>
            </a:r>
            <a:r>
              <a:rPr lang="it-IT" sz="2000" dirty="0" err="1">
                <a:solidFill>
                  <a:srgbClr val="221E1F"/>
                </a:solidFill>
                <a:latin typeface="Comic Sans MS" panose="030F0702030302020204" pitchFamily="66" charset="0"/>
              </a:rPr>
              <a:t>various</a:t>
            </a:r>
            <a:r>
              <a:rPr lang="it-IT" sz="2000" dirty="0">
                <a:solidFill>
                  <a:srgbClr val="221E1F"/>
                </a:solidFill>
                <a:latin typeface="Comic Sans MS" panose="030F0702030302020204" pitchFamily="66" charset="0"/>
              </a:rPr>
              <a:t> pro-</a:t>
            </a:r>
            <a:r>
              <a:rPr lang="it-IT" sz="2000" dirty="0" err="1">
                <a:solidFill>
                  <a:srgbClr val="221E1F"/>
                </a:solidFill>
                <a:latin typeface="Comic Sans MS" panose="030F0702030302020204" pitchFamily="66" charset="0"/>
              </a:rPr>
              <a:t>tumorigenic</a:t>
            </a:r>
            <a:r>
              <a:rPr lang="it-IT" sz="2000" dirty="0">
                <a:solidFill>
                  <a:srgbClr val="221E1F"/>
                </a:solidFill>
                <a:latin typeface="Comic Sans MS" panose="030F0702030302020204" pitchFamily="66" charset="0"/>
              </a:rPr>
              <a:t> </a:t>
            </a:r>
            <a:r>
              <a:rPr lang="it-IT" sz="2000" dirty="0" err="1">
                <a:solidFill>
                  <a:srgbClr val="221E1F"/>
                </a:solidFill>
                <a:latin typeface="Comic Sans MS" panose="030F0702030302020204" pitchFamily="66" charset="0"/>
              </a:rPr>
              <a:t>effects</a:t>
            </a:r>
            <a:r>
              <a:rPr lang="it-IT" sz="2000" dirty="0">
                <a:solidFill>
                  <a:srgbClr val="221E1F"/>
                </a:solidFill>
                <a:latin typeface="Comic Sans MS" panose="030F0702030302020204" pitchFamily="66" charset="0"/>
              </a:rPr>
              <a:t>, </a:t>
            </a:r>
            <a:r>
              <a:rPr lang="it-IT" sz="2000" dirty="0" err="1">
                <a:solidFill>
                  <a:srgbClr val="221E1F"/>
                </a:solidFill>
                <a:latin typeface="Comic Sans MS" panose="030F0702030302020204" pitchFamily="66" charset="0"/>
              </a:rPr>
              <a:t>including</a:t>
            </a:r>
            <a:r>
              <a:rPr lang="it-IT" sz="2000" dirty="0">
                <a:solidFill>
                  <a:srgbClr val="221E1F"/>
                </a:solidFill>
                <a:latin typeface="Comic Sans MS" panose="030F0702030302020204" pitchFamily="66" charset="0"/>
              </a:rPr>
              <a:t> </a:t>
            </a:r>
            <a:r>
              <a:rPr lang="it-IT" sz="2000" b="1" i="1" u="sng" dirty="0" err="1">
                <a:solidFill>
                  <a:srgbClr val="221E1F"/>
                </a:solidFill>
                <a:latin typeface="Comic Sans MS" panose="030F0702030302020204" pitchFamily="66" charset="0"/>
              </a:rPr>
              <a:t>turning</a:t>
            </a:r>
            <a:r>
              <a:rPr lang="it-IT" sz="2000" b="1" i="1" u="sng" dirty="0">
                <a:solidFill>
                  <a:srgbClr val="221E1F"/>
                </a:solidFill>
                <a:latin typeface="Comic Sans MS" panose="030F0702030302020204" pitchFamily="66" charset="0"/>
              </a:rPr>
              <a:t> </a:t>
            </a:r>
            <a:r>
              <a:rPr lang="it-IT" sz="2000" b="1" i="1" u="sng" dirty="0" err="1">
                <a:solidFill>
                  <a:srgbClr val="221E1F"/>
                </a:solidFill>
                <a:latin typeface="Comic Sans MS" panose="030F0702030302020204" pitchFamily="66" charset="0"/>
              </a:rPr>
              <a:t>macrophages</a:t>
            </a:r>
            <a:r>
              <a:rPr lang="it-IT" sz="2000" b="1" i="1" u="sng" dirty="0">
                <a:solidFill>
                  <a:srgbClr val="221E1F"/>
                </a:solidFill>
                <a:latin typeface="Comic Sans MS" panose="030F0702030302020204" pitchFamily="66" charset="0"/>
              </a:rPr>
              <a:t> </a:t>
            </a:r>
            <a:r>
              <a:rPr lang="it-IT" sz="2000" b="1" i="1" u="sng" dirty="0" err="1">
                <a:solidFill>
                  <a:srgbClr val="221E1F"/>
                </a:solidFill>
                <a:latin typeface="Comic Sans MS" panose="030F0702030302020204" pitchFamily="66" charset="0"/>
              </a:rPr>
              <a:t>toward</a:t>
            </a:r>
            <a:r>
              <a:rPr lang="it-IT" sz="2000" b="1" i="1" u="sng" dirty="0">
                <a:solidFill>
                  <a:srgbClr val="221E1F"/>
                </a:solidFill>
                <a:latin typeface="Comic Sans MS" panose="030F0702030302020204" pitchFamily="66" charset="0"/>
              </a:rPr>
              <a:t> a TAM </a:t>
            </a:r>
            <a:r>
              <a:rPr lang="it-IT" sz="2000" b="1" i="1" u="sng" dirty="0" err="1">
                <a:solidFill>
                  <a:srgbClr val="221E1F"/>
                </a:solidFill>
                <a:latin typeface="Comic Sans MS" panose="030F0702030302020204" pitchFamily="66" charset="0"/>
              </a:rPr>
              <a:t>phenotype</a:t>
            </a:r>
            <a:r>
              <a:rPr lang="it-IT" sz="2000" dirty="0">
                <a:solidFill>
                  <a:srgbClr val="221E1F"/>
                </a:solidFill>
                <a:latin typeface="Comic Sans MS" panose="030F0702030302020204" pitchFamily="66" charset="0"/>
              </a:rPr>
              <a:t>.</a:t>
            </a:r>
          </a:p>
        </p:txBody>
      </p:sp>
    </p:spTree>
    <p:extLst>
      <p:ext uri="{BB962C8B-B14F-4D97-AF65-F5344CB8AC3E}">
        <p14:creationId xmlns:p14="http://schemas.microsoft.com/office/powerpoint/2010/main" val="4121801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5179" y="4094069"/>
            <a:ext cx="3392126" cy="2031325"/>
          </a:xfrm>
          <a:prstGeom prst="rect">
            <a:avLst/>
          </a:prstGeom>
        </p:spPr>
        <p:txBody>
          <a:bodyPr wrap="square">
            <a:spAutoFit/>
          </a:bodyPr>
          <a:lstStyle/>
          <a:p>
            <a:pPr algn="just"/>
            <a:r>
              <a:rPr lang="en-US" b="1" i="1" u="sng" dirty="0">
                <a:solidFill>
                  <a:srgbClr val="221E1F"/>
                </a:solidFill>
                <a:latin typeface="Comic Sans MS" panose="030F0702030302020204" pitchFamily="66" charset="0"/>
              </a:rPr>
              <a:t>Intrinsic apoptotic stimuli </a:t>
            </a:r>
            <a:r>
              <a:rPr lang="en-US" dirty="0">
                <a:solidFill>
                  <a:srgbClr val="221E1F"/>
                </a:solidFill>
                <a:latin typeface="Comic Sans MS" panose="030F0702030302020204" pitchFamily="66" charset="0"/>
              </a:rPr>
              <a:t>can engage limited mitochondrial outer membrane permeabilization (minority MOMP), which activates effector caspases to sub-lethal levels. </a:t>
            </a:r>
          </a:p>
        </p:txBody>
      </p:sp>
      <p:pic>
        <p:nvPicPr>
          <p:cNvPr id="4" name="Immagine 3"/>
          <p:cNvPicPr>
            <a:picLocks noChangeAspect="1"/>
          </p:cNvPicPr>
          <p:nvPr/>
        </p:nvPicPr>
        <p:blipFill>
          <a:blip r:embed="rId2"/>
          <a:stretch>
            <a:fillRect/>
          </a:stretch>
        </p:blipFill>
        <p:spPr>
          <a:xfrm>
            <a:off x="3655852" y="461665"/>
            <a:ext cx="5251010" cy="6122406"/>
          </a:xfrm>
          <a:prstGeom prst="rect">
            <a:avLst/>
          </a:prstGeom>
        </p:spPr>
      </p:pic>
      <p:sp>
        <p:nvSpPr>
          <p:cNvPr id="5" name="Rettangolo 4"/>
          <p:cNvSpPr/>
          <p:nvPr/>
        </p:nvSpPr>
        <p:spPr>
          <a:xfrm>
            <a:off x="-2" y="0"/>
            <a:ext cx="9144001" cy="461665"/>
          </a:xfrm>
          <a:prstGeom prst="rect">
            <a:avLst/>
          </a:prstGeom>
        </p:spPr>
        <p:txBody>
          <a:bodyPr wrap="square">
            <a:spAutoFit/>
          </a:bodyPr>
          <a:lstStyle/>
          <a:p>
            <a:r>
              <a:rPr lang="en-US" sz="2400" dirty="0">
                <a:solidFill>
                  <a:srgbClr val="FF0000"/>
                </a:solidFill>
                <a:latin typeface="Comic Sans MS" panose="030F0702030302020204" pitchFamily="66" charset="0"/>
              </a:rPr>
              <a:t>Oncogenic effects of engaging sub‑lethal apoptotic signalling</a:t>
            </a:r>
            <a:endParaRPr lang="it-IT" sz="2400" dirty="0">
              <a:solidFill>
                <a:srgbClr val="FF0000"/>
              </a:solidFill>
            </a:endParaRPr>
          </a:p>
        </p:txBody>
      </p:sp>
      <p:sp>
        <p:nvSpPr>
          <p:cNvPr id="6" name="Rettangolo 5"/>
          <p:cNvSpPr/>
          <p:nvPr/>
        </p:nvSpPr>
        <p:spPr>
          <a:xfrm>
            <a:off x="55178" y="1123705"/>
            <a:ext cx="3392126" cy="2308324"/>
          </a:xfrm>
          <a:prstGeom prst="rect">
            <a:avLst/>
          </a:prstGeom>
        </p:spPr>
        <p:txBody>
          <a:bodyPr wrap="square">
            <a:spAutoFit/>
          </a:bodyPr>
          <a:lstStyle/>
          <a:p>
            <a:r>
              <a:rPr lang="en-US" b="1" i="1" u="sng" dirty="0">
                <a:solidFill>
                  <a:srgbClr val="221E1F"/>
                </a:solidFill>
                <a:latin typeface="Comic Sans MS" panose="030F0702030302020204" pitchFamily="66" charset="0"/>
              </a:rPr>
              <a:t>Death receptors </a:t>
            </a:r>
            <a:r>
              <a:rPr lang="en-US" dirty="0">
                <a:solidFill>
                  <a:srgbClr val="221E1F"/>
                </a:solidFill>
                <a:latin typeface="Comic Sans MS" panose="030F0702030302020204" pitchFamily="66" charset="0"/>
              </a:rPr>
              <a:t>can have non-apoptotic signalling functions that include promotion of growth, invasion and survival, engagement of caspase-activated DNase (CAD: DNA damage and mutagenesis). </a:t>
            </a:r>
            <a:endParaRPr lang="it-IT" dirty="0"/>
          </a:p>
        </p:txBody>
      </p:sp>
    </p:spTree>
    <p:extLst>
      <p:ext uri="{BB962C8B-B14F-4D97-AF65-F5344CB8AC3E}">
        <p14:creationId xmlns:p14="http://schemas.microsoft.com/office/powerpoint/2010/main" val="2789687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ttangolo 1"/>
          <p:cNvSpPr>
            <a:spLocks noChangeArrowheads="1"/>
          </p:cNvSpPr>
          <p:nvPr/>
        </p:nvSpPr>
        <p:spPr bwMode="auto">
          <a:xfrm>
            <a:off x="0" y="935038"/>
            <a:ext cx="9144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125000"/>
              </a:lnSpc>
              <a:spcBef>
                <a:spcPct val="0"/>
              </a:spcBef>
              <a:buFontTx/>
              <a:buNone/>
            </a:pPr>
            <a:r>
              <a:rPr lang="en-US" altLang="it-IT" sz="2400" dirty="0">
                <a:latin typeface="Comic Sans MS" panose="030F0702030302020204" pitchFamily="66" charset="0"/>
                <a:cs typeface="Arial" pitchFamily="34" charset="0"/>
              </a:rPr>
              <a:t>Tumorigenesis is a </a:t>
            </a:r>
            <a:r>
              <a:rPr lang="en-US" altLang="it-IT" sz="2400" b="1" dirty="0">
                <a:latin typeface="Comic Sans MS" panose="030F0702030302020204" pitchFamily="66" charset="0"/>
                <a:cs typeface="Arial" pitchFamily="34" charset="0"/>
              </a:rPr>
              <a:t>multi-step</a:t>
            </a:r>
            <a:r>
              <a:rPr lang="en-US" altLang="it-IT" sz="2400" dirty="0">
                <a:latin typeface="Comic Sans MS" panose="030F0702030302020204" pitchFamily="66" charset="0"/>
                <a:cs typeface="Arial" pitchFamily="34" charset="0"/>
              </a:rPr>
              <a:t> process that requires activation of oncogenes and inactivation of tumour suppressor genes.</a:t>
            </a:r>
          </a:p>
          <a:p>
            <a:pPr eaLnBrk="1" hangingPunct="1">
              <a:lnSpc>
                <a:spcPct val="125000"/>
              </a:lnSpc>
              <a:spcBef>
                <a:spcPct val="0"/>
              </a:spcBef>
              <a:buFontTx/>
              <a:buNone/>
            </a:pPr>
            <a:endParaRPr lang="en-US" altLang="it-IT" sz="2400" dirty="0">
              <a:latin typeface="Comic Sans MS" panose="030F0702030302020204" pitchFamily="66" charset="0"/>
              <a:cs typeface="Arial" pitchFamily="34" charset="0"/>
            </a:endParaRPr>
          </a:p>
          <a:p>
            <a:pPr eaLnBrk="1" hangingPunct="1">
              <a:lnSpc>
                <a:spcPct val="125000"/>
              </a:lnSpc>
              <a:spcBef>
                <a:spcPct val="0"/>
              </a:spcBef>
              <a:buFontTx/>
              <a:buNone/>
            </a:pPr>
            <a:r>
              <a:rPr lang="en-US" altLang="it-IT" sz="2400" b="1" u="sng" dirty="0">
                <a:solidFill>
                  <a:srgbClr val="CC0000"/>
                </a:solidFill>
                <a:latin typeface="Comic Sans MS" panose="030F0702030302020204" pitchFamily="66" charset="0"/>
                <a:cs typeface="Arial" pitchFamily="34" charset="0"/>
              </a:rPr>
              <a:t>Oncogene addiction: </a:t>
            </a:r>
            <a:r>
              <a:rPr lang="en-US" altLang="it-IT" sz="2400" dirty="0">
                <a:latin typeface="Comic Sans MS" panose="030F0702030302020204" pitchFamily="66" charset="0"/>
                <a:cs typeface="Arial" pitchFamily="34" charset="0"/>
              </a:rPr>
              <a:t>continuous expression of a dominant oncogene (for example, </a:t>
            </a:r>
            <a:r>
              <a:rPr lang="en-US" altLang="it-IT" sz="2400" dirty="0" err="1">
                <a:latin typeface="Comic Sans MS" panose="030F0702030302020204" pitchFamily="66" charset="0"/>
                <a:cs typeface="Arial" pitchFamily="34" charset="0"/>
              </a:rPr>
              <a:t>Hras</a:t>
            </a:r>
            <a:r>
              <a:rPr lang="en-US" altLang="it-IT" sz="2400" dirty="0">
                <a:latin typeface="Comic Sans MS" panose="030F0702030302020204" pitchFamily="66" charset="0"/>
                <a:cs typeface="Arial" pitchFamily="34" charset="0"/>
              </a:rPr>
              <a:t>, </a:t>
            </a:r>
            <a:r>
              <a:rPr lang="en-US" altLang="it-IT" sz="2400" dirty="0" err="1">
                <a:latin typeface="Comic Sans MS" panose="030F0702030302020204" pitchFamily="66" charset="0"/>
                <a:cs typeface="Arial" pitchFamily="34" charset="0"/>
              </a:rPr>
              <a:t>Kras</a:t>
            </a:r>
            <a:r>
              <a:rPr lang="en-US" altLang="it-IT" sz="2400" dirty="0">
                <a:latin typeface="Comic Sans MS" panose="030F0702030302020204" pitchFamily="66" charset="0"/>
                <a:cs typeface="Arial" pitchFamily="34" charset="0"/>
              </a:rPr>
              <a:t> and Myc) is often required for </a:t>
            </a:r>
            <a:r>
              <a:rPr lang="en-US" altLang="it-IT" sz="2400" b="1" u="sng" dirty="0">
                <a:latin typeface="Comic Sans MS" panose="030F0702030302020204" pitchFamily="66" charset="0"/>
                <a:cs typeface="Arial" pitchFamily="34" charset="0"/>
              </a:rPr>
              <a:t>tumour maintenance</a:t>
            </a:r>
            <a:r>
              <a:rPr lang="en-US" altLang="it-IT" sz="2400" dirty="0">
                <a:latin typeface="Comic Sans MS" panose="030F0702030302020204" pitchFamily="66" charset="0"/>
                <a:cs typeface="Arial" pitchFamily="34" charset="0"/>
              </a:rPr>
              <a:t>.</a:t>
            </a:r>
          </a:p>
          <a:p>
            <a:pPr eaLnBrk="1" hangingPunct="1">
              <a:lnSpc>
                <a:spcPct val="125000"/>
              </a:lnSpc>
              <a:spcBef>
                <a:spcPct val="0"/>
              </a:spcBef>
              <a:buFontTx/>
              <a:buNone/>
            </a:pPr>
            <a:endParaRPr lang="en-US" altLang="it-IT" sz="2400" dirty="0">
              <a:solidFill>
                <a:srgbClr val="CC0000"/>
              </a:solidFill>
              <a:latin typeface="Comic Sans MS" panose="030F0702030302020204" pitchFamily="66" charset="0"/>
              <a:cs typeface="Arial" pitchFamily="34" charset="0"/>
            </a:endParaRPr>
          </a:p>
          <a:p>
            <a:pPr eaLnBrk="1" hangingPunct="1">
              <a:lnSpc>
                <a:spcPct val="125000"/>
              </a:lnSpc>
              <a:spcBef>
                <a:spcPct val="0"/>
              </a:spcBef>
              <a:buFontTx/>
              <a:buNone/>
            </a:pPr>
            <a:r>
              <a:rPr lang="en-US" altLang="it-IT" sz="2400" dirty="0">
                <a:latin typeface="Comic Sans MS" panose="030F0702030302020204" pitchFamily="66" charset="0"/>
                <a:cs typeface="Arial" pitchFamily="34" charset="0"/>
              </a:rPr>
              <a:t>This concept has received clinical validation by the development of anticancer drugs that specifically inhibit the function of </a:t>
            </a:r>
            <a:r>
              <a:rPr lang="en-US" altLang="it-IT" sz="2400" dirty="0" err="1">
                <a:latin typeface="Comic Sans MS" panose="030F0702030302020204" pitchFamily="66" charset="0"/>
                <a:cs typeface="Arial" pitchFamily="34" charset="0"/>
              </a:rPr>
              <a:t>oncoproteins</a:t>
            </a:r>
            <a:r>
              <a:rPr lang="en-US" altLang="it-IT" sz="2400" dirty="0">
                <a:latin typeface="Comic Sans MS" panose="030F0702030302020204" pitchFamily="66" charset="0"/>
                <a:cs typeface="Arial" pitchFamily="34" charset="0"/>
              </a:rPr>
              <a:t> such as Her2, BCR-ABL, c-KIT and EGFR. </a:t>
            </a:r>
          </a:p>
        </p:txBody>
      </p:sp>
      <p:sp>
        <p:nvSpPr>
          <p:cNvPr id="115715" name="CasellaDiTesto 3"/>
          <p:cNvSpPr txBox="1">
            <a:spLocks noChangeArrowheads="1"/>
          </p:cNvSpPr>
          <p:nvPr/>
        </p:nvSpPr>
        <p:spPr bwMode="auto">
          <a:xfrm>
            <a:off x="1541363" y="6350"/>
            <a:ext cx="6061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800" b="1" dirty="0" err="1">
                <a:solidFill>
                  <a:srgbClr val="0070C0"/>
                </a:solidFill>
                <a:latin typeface="Comic Sans MS" panose="030F0702030302020204" pitchFamily="66" charset="0"/>
              </a:rPr>
              <a:t>Targeted</a:t>
            </a:r>
            <a:r>
              <a:rPr lang="it-IT" altLang="it-IT" sz="2800" b="1" dirty="0">
                <a:solidFill>
                  <a:srgbClr val="0070C0"/>
                </a:solidFill>
                <a:latin typeface="Comic Sans MS" panose="030F0702030302020204" pitchFamily="66" charset="0"/>
              </a:rPr>
              <a:t> </a:t>
            </a:r>
            <a:r>
              <a:rPr lang="it-IT" altLang="it-IT" sz="2800" b="1" dirty="0" err="1">
                <a:solidFill>
                  <a:srgbClr val="0070C0"/>
                </a:solidFill>
                <a:latin typeface="Comic Sans MS" panose="030F0702030302020204" pitchFamily="66" charset="0"/>
              </a:rPr>
              <a:t>antineoplastic</a:t>
            </a:r>
            <a:r>
              <a:rPr lang="it-IT" altLang="it-IT" sz="2800" b="1" dirty="0">
                <a:solidFill>
                  <a:srgbClr val="0070C0"/>
                </a:solidFill>
                <a:latin typeface="Comic Sans MS" panose="030F0702030302020204" pitchFamily="66" charset="0"/>
              </a:rPr>
              <a:t> </a:t>
            </a:r>
            <a:r>
              <a:rPr lang="it-IT" altLang="it-IT" sz="2800" b="1" dirty="0" err="1">
                <a:solidFill>
                  <a:srgbClr val="0070C0"/>
                </a:solidFill>
                <a:latin typeface="Comic Sans MS" panose="030F0702030302020204" pitchFamily="66" charset="0"/>
              </a:rPr>
              <a:t>therapies</a:t>
            </a:r>
            <a:endParaRPr lang="it-IT" altLang="it-IT" sz="2800" b="1" dirty="0">
              <a:solidFill>
                <a:srgbClr val="0070C0"/>
              </a:solidFill>
              <a:latin typeface="Comic Sans MS" panose="030F0702030302020204" pitchFamily="66" charset="0"/>
            </a:endParaRPr>
          </a:p>
        </p:txBody>
      </p:sp>
      <p:sp>
        <p:nvSpPr>
          <p:cNvPr id="115716" name="Line 11"/>
          <p:cNvSpPr>
            <a:spLocks noChangeShapeType="1"/>
          </p:cNvSpPr>
          <p:nvPr/>
        </p:nvSpPr>
        <p:spPr bwMode="auto">
          <a:xfrm>
            <a:off x="0" y="727075"/>
            <a:ext cx="91440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p14="http://schemas.microsoft.com/office/powerpoint/2010/main" val="921596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712174" y="20240"/>
            <a:ext cx="6034254" cy="5708941"/>
          </a:xfrm>
          <a:prstGeom prst="rect">
            <a:avLst/>
          </a:prstGeom>
        </p:spPr>
      </p:pic>
      <p:sp>
        <p:nvSpPr>
          <p:cNvPr id="3" name="Rettangolo 2"/>
          <p:cNvSpPr/>
          <p:nvPr/>
        </p:nvSpPr>
        <p:spPr>
          <a:xfrm>
            <a:off x="0" y="5657284"/>
            <a:ext cx="9144000" cy="1200329"/>
          </a:xfrm>
          <a:prstGeom prst="rect">
            <a:avLst/>
          </a:prstGeom>
        </p:spPr>
        <p:txBody>
          <a:bodyPr wrap="square">
            <a:spAutoFit/>
          </a:bodyPr>
          <a:lstStyle/>
          <a:p>
            <a:r>
              <a:rPr lang="en-US" dirty="0">
                <a:solidFill>
                  <a:srgbClr val="221E1F"/>
                </a:solidFill>
                <a:latin typeface="Comic Sans MS" panose="030F0702030302020204" pitchFamily="66" charset="0"/>
              </a:rPr>
              <a:t>Loss or inhibition of either of the products of gene A or B alone or overexpression of gene A is viable (part </a:t>
            </a:r>
            <a:r>
              <a:rPr lang="en-US" b="1" dirty="0">
                <a:solidFill>
                  <a:srgbClr val="221E1F"/>
                </a:solidFill>
                <a:latin typeface="Comic Sans MS" panose="030F0702030302020204" pitchFamily="66" charset="0"/>
              </a:rPr>
              <a:t>a</a:t>
            </a:r>
            <a:r>
              <a:rPr lang="en-US" dirty="0">
                <a:solidFill>
                  <a:srgbClr val="221E1F"/>
                </a:solidFill>
                <a:latin typeface="Comic Sans MS" panose="030F0702030302020204" pitchFamily="66" charset="0"/>
              </a:rPr>
              <a:t>). Mutation (part </a:t>
            </a:r>
            <a:r>
              <a:rPr lang="en-US" b="1" dirty="0">
                <a:solidFill>
                  <a:srgbClr val="221E1F"/>
                </a:solidFill>
                <a:latin typeface="Comic Sans MS" panose="030F0702030302020204" pitchFamily="66" charset="0"/>
              </a:rPr>
              <a:t>b</a:t>
            </a:r>
            <a:r>
              <a:rPr lang="en-US" dirty="0">
                <a:solidFill>
                  <a:srgbClr val="221E1F"/>
                </a:solidFill>
                <a:latin typeface="Comic Sans MS" panose="030F0702030302020204" pitchFamily="66" charset="0"/>
              </a:rPr>
              <a:t>) or pharmacological inhibition (part </a:t>
            </a:r>
            <a:r>
              <a:rPr lang="en-US" b="1" dirty="0">
                <a:solidFill>
                  <a:srgbClr val="221E1F"/>
                </a:solidFill>
                <a:latin typeface="Comic Sans MS" panose="030F0702030302020204" pitchFamily="66" charset="0"/>
              </a:rPr>
              <a:t>c</a:t>
            </a:r>
            <a:r>
              <a:rPr lang="en-US" dirty="0">
                <a:solidFill>
                  <a:srgbClr val="221E1F"/>
                </a:solidFill>
                <a:latin typeface="Comic Sans MS" panose="030F0702030302020204" pitchFamily="66" charset="0"/>
              </a:rPr>
              <a:t>) of the protein product of gene B in cells with mutation (parts </a:t>
            </a:r>
            <a:r>
              <a:rPr lang="en-US" b="1" dirty="0" err="1">
                <a:solidFill>
                  <a:srgbClr val="221E1F"/>
                </a:solidFill>
                <a:latin typeface="Comic Sans MS" panose="030F0702030302020204" pitchFamily="66" charset="0"/>
              </a:rPr>
              <a:t>b</a:t>
            </a:r>
            <a:r>
              <a:rPr lang="en-US" dirty="0" err="1">
                <a:solidFill>
                  <a:srgbClr val="221E1F"/>
                </a:solidFill>
                <a:latin typeface="Comic Sans MS" panose="030F0702030302020204" pitchFamily="66" charset="0"/>
              </a:rPr>
              <a:t>,</a:t>
            </a:r>
            <a:r>
              <a:rPr lang="en-US" b="1" dirty="0" err="1">
                <a:solidFill>
                  <a:srgbClr val="221E1F"/>
                </a:solidFill>
                <a:latin typeface="Comic Sans MS" panose="030F0702030302020204" pitchFamily="66" charset="0"/>
              </a:rPr>
              <a:t>c</a:t>
            </a:r>
            <a:r>
              <a:rPr lang="en-US" dirty="0">
                <a:solidFill>
                  <a:srgbClr val="221E1F"/>
                </a:solidFill>
                <a:latin typeface="Comic Sans MS" panose="030F0702030302020204" pitchFamily="66" charset="0"/>
              </a:rPr>
              <a:t>) or overexpression (part </a:t>
            </a:r>
            <a:r>
              <a:rPr lang="en-US" b="1" dirty="0">
                <a:solidFill>
                  <a:srgbClr val="221E1F"/>
                </a:solidFill>
                <a:latin typeface="Comic Sans MS" panose="030F0702030302020204" pitchFamily="66" charset="0"/>
              </a:rPr>
              <a:t>d</a:t>
            </a:r>
            <a:r>
              <a:rPr lang="en-US" dirty="0">
                <a:solidFill>
                  <a:srgbClr val="221E1F"/>
                </a:solidFill>
                <a:latin typeface="Comic Sans MS" panose="030F0702030302020204" pitchFamily="66" charset="0"/>
              </a:rPr>
              <a:t>) of gene A results in </a:t>
            </a:r>
            <a:r>
              <a:rPr lang="en-US" dirty="0">
                <a:solidFill>
                  <a:srgbClr val="FF0000"/>
                </a:solidFill>
                <a:latin typeface="Comic Sans MS" panose="030F0702030302020204" pitchFamily="66" charset="0"/>
              </a:rPr>
              <a:t>synthetic lethality</a:t>
            </a:r>
            <a:r>
              <a:rPr lang="en-US" dirty="0">
                <a:solidFill>
                  <a:srgbClr val="221E1F"/>
                </a:solidFill>
                <a:latin typeface="Comic Sans MS" panose="030F0702030302020204" pitchFamily="66" charset="0"/>
              </a:rPr>
              <a:t>. </a:t>
            </a:r>
          </a:p>
        </p:txBody>
      </p:sp>
      <p:sp>
        <p:nvSpPr>
          <p:cNvPr id="4" name="Rettangolo 3"/>
          <p:cNvSpPr/>
          <p:nvPr/>
        </p:nvSpPr>
        <p:spPr>
          <a:xfrm>
            <a:off x="66221" y="0"/>
            <a:ext cx="5195653" cy="461665"/>
          </a:xfrm>
          <a:prstGeom prst="rect">
            <a:avLst/>
          </a:prstGeom>
        </p:spPr>
        <p:txBody>
          <a:bodyPr wrap="none">
            <a:spAutoFit/>
          </a:bodyPr>
          <a:lstStyle/>
          <a:p>
            <a:r>
              <a:rPr lang="en-US" sz="2400" dirty="0">
                <a:solidFill>
                  <a:srgbClr val="FF0000"/>
                </a:solidFill>
                <a:latin typeface="Comic Sans MS" panose="030F0702030302020204" pitchFamily="66" charset="0"/>
              </a:rPr>
              <a:t>The concept of synthetic lethality </a:t>
            </a:r>
            <a:endParaRPr lang="it-IT" sz="2400" dirty="0">
              <a:solidFill>
                <a:srgbClr val="FF0000"/>
              </a:solidFill>
            </a:endParaRPr>
          </a:p>
        </p:txBody>
      </p:sp>
      <p:sp>
        <p:nvSpPr>
          <p:cNvPr id="5" name="Rettangolo 4"/>
          <p:cNvSpPr/>
          <p:nvPr/>
        </p:nvSpPr>
        <p:spPr>
          <a:xfrm>
            <a:off x="6724347" y="7297"/>
            <a:ext cx="2499402" cy="523220"/>
          </a:xfrm>
          <a:prstGeom prst="rect">
            <a:avLst/>
          </a:prstGeom>
        </p:spPr>
        <p:txBody>
          <a:bodyPr wrap="none">
            <a:spAutoFit/>
          </a:bodyPr>
          <a:lstStyle/>
          <a:p>
            <a:r>
              <a:rPr lang="it-IT" sz="1400" i="1" dirty="0" err="1">
                <a:solidFill>
                  <a:srgbClr val="211D1E"/>
                </a:solidFill>
                <a:latin typeface="Comic Sans MS" panose="030F0702030302020204" pitchFamily="66" charset="0"/>
              </a:rPr>
              <a:t>O’Neil</a:t>
            </a:r>
            <a:r>
              <a:rPr lang="it-IT" sz="1400" i="1" dirty="0">
                <a:solidFill>
                  <a:srgbClr val="211D1E"/>
                </a:solidFill>
                <a:latin typeface="Comic Sans MS" panose="030F0702030302020204" pitchFamily="66" charset="0"/>
              </a:rPr>
              <a:t> et al, </a:t>
            </a:r>
            <a:r>
              <a:rPr lang="it-IT" sz="1400" i="1" dirty="0" err="1">
                <a:solidFill>
                  <a:srgbClr val="211D1E"/>
                </a:solidFill>
                <a:latin typeface="Comic Sans MS" panose="030F0702030302020204" pitchFamily="66" charset="0"/>
              </a:rPr>
              <a:t>Nat</a:t>
            </a:r>
            <a:r>
              <a:rPr lang="it-IT" sz="1400" i="1" dirty="0">
                <a:solidFill>
                  <a:srgbClr val="211D1E"/>
                </a:solidFill>
                <a:latin typeface="Comic Sans MS" panose="030F0702030302020204" pitchFamily="66" charset="0"/>
              </a:rPr>
              <a:t> </a:t>
            </a:r>
            <a:r>
              <a:rPr lang="it-IT" sz="1400" i="1" dirty="0" err="1">
                <a:solidFill>
                  <a:srgbClr val="211D1E"/>
                </a:solidFill>
                <a:latin typeface="Comic Sans MS" panose="030F0702030302020204" pitchFamily="66" charset="0"/>
              </a:rPr>
              <a:t>Rev</a:t>
            </a:r>
            <a:r>
              <a:rPr lang="it-IT" sz="1400" i="1" dirty="0">
                <a:solidFill>
                  <a:srgbClr val="211D1E"/>
                </a:solidFill>
                <a:latin typeface="Comic Sans MS" panose="030F0702030302020204" pitchFamily="66" charset="0"/>
              </a:rPr>
              <a:t> </a:t>
            </a:r>
            <a:r>
              <a:rPr lang="it-IT" sz="1400" i="1" dirty="0" err="1">
                <a:solidFill>
                  <a:srgbClr val="211D1E"/>
                </a:solidFill>
                <a:latin typeface="Comic Sans MS" panose="030F0702030302020204" pitchFamily="66" charset="0"/>
              </a:rPr>
              <a:t>Genet</a:t>
            </a:r>
            <a:r>
              <a:rPr lang="it-IT" sz="1400" i="1" dirty="0">
                <a:solidFill>
                  <a:srgbClr val="211D1E"/>
                </a:solidFill>
                <a:latin typeface="Comic Sans MS" panose="030F0702030302020204" pitchFamily="66" charset="0"/>
              </a:rPr>
              <a:t>,</a:t>
            </a:r>
          </a:p>
          <a:p>
            <a:r>
              <a:rPr lang="it-IT" sz="1400" i="1" dirty="0">
                <a:solidFill>
                  <a:srgbClr val="211D1E"/>
                </a:solidFill>
                <a:latin typeface="Comic Sans MS" panose="030F0702030302020204" pitchFamily="66" charset="0"/>
              </a:rPr>
              <a:t>2017 , 18, 613 </a:t>
            </a:r>
          </a:p>
        </p:txBody>
      </p:sp>
      <p:sp>
        <p:nvSpPr>
          <p:cNvPr id="6" name="Rettangolo 5"/>
          <p:cNvSpPr/>
          <p:nvPr/>
        </p:nvSpPr>
        <p:spPr>
          <a:xfrm>
            <a:off x="28602" y="461665"/>
            <a:ext cx="4572000" cy="1323439"/>
          </a:xfrm>
          <a:prstGeom prst="rect">
            <a:avLst/>
          </a:prstGeom>
        </p:spPr>
        <p:txBody>
          <a:bodyPr>
            <a:spAutoFit/>
          </a:bodyPr>
          <a:lstStyle/>
          <a:p>
            <a:r>
              <a:rPr lang="en-US" sz="1600" b="1" dirty="0">
                <a:solidFill>
                  <a:srgbClr val="FF0000"/>
                </a:solidFill>
                <a:latin typeface="Comic Sans MS" panose="030F0702030302020204" pitchFamily="66" charset="0"/>
              </a:rPr>
              <a:t>Synthetic lethality</a:t>
            </a:r>
            <a:r>
              <a:rPr lang="en-US" sz="1600" dirty="0">
                <a:solidFill>
                  <a:srgbClr val="FF0000"/>
                </a:solidFill>
                <a:latin typeface="Comic Sans MS" panose="030F0702030302020204" pitchFamily="66" charset="0"/>
              </a:rPr>
              <a:t> </a:t>
            </a:r>
            <a:r>
              <a:rPr lang="en-US" sz="1600" dirty="0">
                <a:latin typeface="Comic Sans MS" panose="030F0702030302020204" pitchFamily="66" charset="0"/>
              </a:rPr>
              <a:t>arises when a combination of deficiencies in the expression of two or more genes leads to cell death, whereas a deficiency in only one of these genes does not. </a:t>
            </a:r>
            <a:endParaRPr lang="it-IT" sz="1600" dirty="0">
              <a:latin typeface="Comic Sans MS" panose="030F0702030302020204" pitchFamily="66" charset="0"/>
            </a:endParaRPr>
          </a:p>
        </p:txBody>
      </p:sp>
      <p:sp>
        <p:nvSpPr>
          <p:cNvPr id="7" name="Rettangolo 6"/>
          <p:cNvSpPr/>
          <p:nvPr/>
        </p:nvSpPr>
        <p:spPr>
          <a:xfrm>
            <a:off x="-51147" y="2797864"/>
            <a:ext cx="2763321" cy="1323439"/>
          </a:xfrm>
          <a:prstGeom prst="rect">
            <a:avLst/>
          </a:prstGeom>
        </p:spPr>
        <p:txBody>
          <a:bodyPr wrap="square">
            <a:spAutoFit/>
          </a:bodyPr>
          <a:lstStyle/>
          <a:p>
            <a:r>
              <a:rPr lang="en-US" sz="1600" dirty="0">
                <a:latin typeface="Comic Sans MS" panose="030F0702030302020204" pitchFamily="66" charset="0"/>
              </a:rPr>
              <a:t>The deficiencies can arise through mutations, epigenetic alterations or inhibitors of one of the genes. </a:t>
            </a:r>
            <a:endParaRPr lang="it-IT" sz="1600" dirty="0">
              <a:latin typeface="Comic Sans MS" panose="030F0702030302020204" pitchFamily="66" charset="0"/>
            </a:endParaRPr>
          </a:p>
        </p:txBody>
      </p:sp>
    </p:spTree>
    <p:extLst>
      <p:ext uri="{BB962C8B-B14F-4D97-AF65-F5344CB8AC3E}">
        <p14:creationId xmlns:p14="http://schemas.microsoft.com/office/powerpoint/2010/main" val="321514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47650" y="461665"/>
            <a:ext cx="8637006" cy="5119734"/>
          </a:xfrm>
          <a:prstGeom prst="rect">
            <a:avLst/>
          </a:prstGeom>
        </p:spPr>
      </p:pic>
      <p:sp>
        <p:nvSpPr>
          <p:cNvPr id="3" name="Rettangolo 2"/>
          <p:cNvSpPr/>
          <p:nvPr/>
        </p:nvSpPr>
        <p:spPr>
          <a:xfrm>
            <a:off x="-5847" y="5581399"/>
            <a:ext cx="9144000" cy="1077218"/>
          </a:xfrm>
          <a:prstGeom prst="rect">
            <a:avLst/>
          </a:prstGeom>
        </p:spPr>
        <p:txBody>
          <a:bodyPr wrap="square">
            <a:spAutoFit/>
          </a:bodyPr>
          <a:lstStyle/>
          <a:p>
            <a:r>
              <a:rPr lang="en-US" sz="1600" dirty="0">
                <a:solidFill>
                  <a:srgbClr val="131413"/>
                </a:solidFill>
                <a:latin typeface="Comic Sans MS" panose="030F0702030302020204" pitchFamily="66" charset="0"/>
              </a:rPr>
              <a:t>An individual genetic event is compatible with cell viability (left), whereas the co-occurrence of multiple genetic events causes cell death (right). </a:t>
            </a:r>
          </a:p>
          <a:p>
            <a:r>
              <a:rPr lang="en-US" sz="1600" dirty="0">
                <a:solidFill>
                  <a:srgbClr val="131413"/>
                </a:solidFill>
                <a:latin typeface="Comic Sans MS" panose="030F0702030302020204" pitchFamily="66" charset="0"/>
              </a:rPr>
              <a:t>The star represents a mutation; the large bubble represents genetic overexpression; the syringe </a:t>
            </a:r>
            <a:r>
              <a:rPr lang="it-IT" sz="1600" dirty="0" err="1">
                <a:solidFill>
                  <a:srgbClr val="131413"/>
                </a:solidFill>
                <a:latin typeface="Comic Sans MS" panose="030F0702030302020204" pitchFamily="66" charset="0"/>
              </a:rPr>
              <a:t>represents</a:t>
            </a:r>
            <a:r>
              <a:rPr lang="it-IT" sz="1600" dirty="0">
                <a:solidFill>
                  <a:srgbClr val="131413"/>
                </a:solidFill>
                <a:latin typeface="Comic Sans MS" panose="030F0702030302020204" pitchFamily="66" charset="0"/>
              </a:rPr>
              <a:t> DNA </a:t>
            </a:r>
            <a:r>
              <a:rPr lang="it-IT" sz="1600" dirty="0" err="1">
                <a:solidFill>
                  <a:srgbClr val="131413"/>
                </a:solidFill>
                <a:latin typeface="Comic Sans MS" panose="030F0702030302020204" pitchFamily="66" charset="0"/>
              </a:rPr>
              <a:t>damage</a:t>
            </a:r>
            <a:r>
              <a:rPr lang="it-IT" sz="1600" dirty="0">
                <a:solidFill>
                  <a:srgbClr val="131413"/>
                </a:solidFill>
                <a:latin typeface="Comic Sans MS" panose="030F0702030302020204" pitchFamily="66" charset="0"/>
              </a:rPr>
              <a:t> </a:t>
            </a:r>
            <a:r>
              <a:rPr lang="it-IT" sz="1600" dirty="0" err="1">
                <a:solidFill>
                  <a:srgbClr val="131413"/>
                </a:solidFill>
                <a:latin typeface="Comic Sans MS" panose="030F0702030302020204" pitchFamily="66" charset="0"/>
              </a:rPr>
              <a:t>response</a:t>
            </a:r>
            <a:r>
              <a:rPr lang="it-IT" sz="1600" dirty="0">
                <a:solidFill>
                  <a:srgbClr val="131413"/>
                </a:solidFill>
                <a:latin typeface="Comic Sans MS" panose="030F0702030302020204" pitchFamily="66" charset="0"/>
              </a:rPr>
              <a:t> </a:t>
            </a:r>
            <a:r>
              <a:rPr lang="it-IT" sz="1600" dirty="0" err="1">
                <a:solidFill>
                  <a:srgbClr val="131413"/>
                </a:solidFill>
                <a:latin typeface="Comic Sans MS" panose="030F0702030302020204" pitchFamily="66" charset="0"/>
              </a:rPr>
              <a:t>inhibitor</a:t>
            </a:r>
            <a:r>
              <a:rPr lang="it-IT" sz="1600" dirty="0">
                <a:solidFill>
                  <a:srgbClr val="131413"/>
                </a:solidFill>
                <a:latin typeface="Comic Sans MS" panose="030F0702030302020204" pitchFamily="66" charset="0"/>
              </a:rPr>
              <a:t> </a:t>
            </a:r>
            <a:r>
              <a:rPr lang="it-IT" sz="1600" dirty="0" err="1">
                <a:solidFill>
                  <a:srgbClr val="131413"/>
                </a:solidFill>
                <a:latin typeface="Comic Sans MS" panose="030F0702030302020204" pitchFamily="66" charset="0"/>
              </a:rPr>
              <a:t>administration</a:t>
            </a:r>
            <a:endParaRPr lang="it-IT" sz="1600" dirty="0">
              <a:solidFill>
                <a:srgbClr val="000000"/>
              </a:solidFill>
              <a:latin typeface="Comic Sans MS" panose="030F0702030302020204" pitchFamily="66" charset="0"/>
            </a:endParaRPr>
          </a:p>
        </p:txBody>
      </p:sp>
      <p:sp>
        <p:nvSpPr>
          <p:cNvPr id="4" name="Rettangolo 3"/>
          <p:cNvSpPr/>
          <p:nvPr/>
        </p:nvSpPr>
        <p:spPr>
          <a:xfrm>
            <a:off x="1938026" y="0"/>
            <a:ext cx="5301451" cy="461665"/>
          </a:xfrm>
          <a:prstGeom prst="rect">
            <a:avLst/>
          </a:prstGeom>
        </p:spPr>
        <p:txBody>
          <a:bodyPr wrap="none">
            <a:spAutoFit/>
          </a:bodyPr>
          <a:lstStyle/>
          <a:p>
            <a:r>
              <a:rPr lang="en-US" sz="2400" dirty="0">
                <a:solidFill>
                  <a:srgbClr val="FF0000"/>
                </a:solidFill>
                <a:latin typeface="Comic Sans MS" panose="030F0702030302020204" pitchFamily="66" charset="0"/>
              </a:rPr>
              <a:t>The principle of synthetic lethality </a:t>
            </a:r>
            <a:endParaRPr lang="it-IT"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318276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4631702"/>
            <a:ext cx="9144000" cy="2062103"/>
          </a:xfrm>
          <a:prstGeom prst="rect">
            <a:avLst/>
          </a:prstGeom>
        </p:spPr>
        <p:txBody>
          <a:bodyPr wrap="square">
            <a:spAutoFit/>
          </a:bodyPr>
          <a:lstStyle/>
          <a:p>
            <a:r>
              <a:rPr lang="it-IT" sz="1600" dirty="0">
                <a:solidFill>
                  <a:srgbClr val="FF0000"/>
                </a:solidFill>
                <a:latin typeface="Comic Sans MS" panose="030F0702030302020204" pitchFamily="66" charset="0"/>
              </a:rPr>
              <a:t>PARP-1</a:t>
            </a:r>
            <a:r>
              <a:rPr lang="it-IT" sz="1600" dirty="0">
                <a:solidFill>
                  <a:srgbClr val="131413"/>
                </a:solidFill>
                <a:latin typeface="Comic Sans MS" panose="030F0702030302020204" pitchFamily="66" charset="0"/>
              </a:rPr>
              <a:t> </a:t>
            </a:r>
            <a:r>
              <a:rPr lang="it-IT" sz="1600" dirty="0" err="1">
                <a:solidFill>
                  <a:srgbClr val="131413"/>
                </a:solidFill>
                <a:latin typeface="Comic Sans MS" panose="030F0702030302020204" pitchFamily="66" charset="0"/>
              </a:rPr>
              <a:t>is</a:t>
            </a:r>
            <a:r>
              <a:rPr lang="it-IT" sz="1600" dirty="0">
                <a:solidFill>
                  <a:srgbClr val="131413"/>
                </a:solidFill>
                <a:latin typeface="Comic Sans MS" panose="030F0702030302020204" pitchFamily="66" charset="0"/>
              </a:rPr>
              <a:t> a </a:t>
            </a:r>
            <a:r>
              <a:rPr lang="en-US" sz="1600" b="1" u="sng" dirty="0">
                <a:solidFill>
                  <a:srgbClr val="131413"/>
                </a:solidFill>
                <a:latin typeface="Comic Sans MS" panose="030F0702030302020204" pitchFamily="66" charset="0"/>
              </a:rPr>
              <a:t>DNA repair protein </a:t>
            </a:r>
            <a:r>
              <a:rPr lang="en-US" sz="1600" dirty="0">
                <a:solidFill>
                  <a:srgbClr val="131413"/>
                </a:solidFill>
                <a:latin typeface="Comic Sans MS" panose="030F0702030302020204" pitchFamily="66" charset="0"/>
              </a:rPr>
              <a:t>that repairs DNA single-strand break (SSB) and double-strand break (DSB). PARP inhibitors (e.g. </a:t>
            </a:r>
            <a:r>
              <a:rPr lang="en-US" sz="1600" dirty="0" err="1">
                <a:solidFill>
                  <a:srgbClr val="FF0000"/>
                </a:solidFill>
                <a:latin typeface="Comic Sans MS" panose="030F0702030302020204" pitchFamily="66" charset="0"/>
              </a:rPr>
              <a:t>olaparib</a:t>
            </a:r>
            <a:r>
              <a:rPr lang="en-US" sz="1600" dirty="0">
                <a:solidFill>
                  <a:srgbClr val="131413"/>
                </a:solidFill>
                <a:latin typeface="Comic Sans MS" panose="030F0702030302020204" pitchFamily="66" charset="0"/>
              </a:rPr>
              <a:t>) lead to deleterious mutation accumulation, resulting in genetic instability and cell death when one of the BRCA genes is mutated.</a:t>
            </a:r>
          </a:p>
          <a:p>
            <a:endParaRPr lang="en-US" sz="1600" dirty="0">
              <a:solidFill>
                <a:srgbClr val="131413"/>
              </a:solidFill>
              <a:latin typeface="Comic Sans MS" panose="030F0702030302020204" pitchFamily="66" charset="0"/>
            </a:endParaRPr>
          </a:p>
          <a:p>
            <a:r>
              <a:rPr lang="en-US" sz="1600" dirty="0">
                <a:solidFill>
                  <a:srgbClr val="131413"/>
                </a:solidFill>
                <a:latin typeface="Comic Sans MS" panose="030F0702030302020204" pitchFamily="66" charset="0"/>
              </a:rPr>
              <a:t>Phase 2 and 3 clinical trials, which included patients with BRCA1/2-mutated breast, ovarian, pancreatic, and prostate cancers, demonstrated the clinical </a:t>
            </a:r>
            <a:r>
              <a:rPr lang="it-IT" sz="1600" dirty="0">
                <a:solidFill>
                  <a:srgbClr val="131413"/>
                </a:solidFill>
                <a:latin typeface="Comic Sans MS" panose="030F0702030302020204" pitchFamily="66" charset="0"/>
              </a:rPr>
              <a:t>benefit </a:t>
            </a:r>
            <a:r>
              <a:rPr lang="it-IT" sz="1600" dirty="0" err="1">
                <a:solidFill>
                  <a:srgbClr val="131413"/>
                </a:solidFill>
                <a:latin typeface="Comic Sans MS" panose="030F0702030302020204" pitchFamily="66" charset="0"/>
              </a:rPr>
              <a:t>offered</a:t>
            </a:r>
            <a:r>
              <a:rPr lang="it-IT" sz="1600" dirty="0">
                <a:solidFill>
                  <a:srgbClr val="131413"/>
                </a:solidFill>
                <a:latin typeface="Comic Sans MS" panose="030F0702030302020204" pitchFamily="66" charset="0"/>
              </a:rPr>
              <a:t> by </a:t>
            </a:r>
            <a:r>
              <a:rPr lang="it-IT" sz="1600" dirty="0" err="1">
                <a:solidFill>
                  <a:srgbClr val="131413"/>
                </a:solidFill>
                <a:latin typeface="Comic Sans MS" panose="030F0702030302020204" pitchFamily="66" charset="0"/>
              </a:rPr>
              <a:t>olaparib</a:t>
            </a:r>
            <a:r>
              <a:rPr lang="it-IT" sz="1600" dirty="0">
                <a:solidFill>
                  <a:srgbClr val="131413"/>
                </a:solidFill>
                <a:latin typeface="Comic Sans MS" panose="030F0702030302020204" pitchFamily="66" charset="0"/>
              </a:rPr>
              <a:t>.</a:t>
            </a:r>
          </a:p>
          <a:p>
            <a:endParaRPr lang="it-IT" sz="1600" dirty="0">
              <a:solidFill>
                <a:srgbClr val="131413"/>
              </a:solidFill>
              <a:latin typeface="Comic Sans MS" panose="030F0702030302020204" pitchFamily="66" charset="0"/>
            </a:endParaRPr>
          </a:p>
          <a:p>
            <a:r>
              <a:rPr lang="it-IT" sz="1600" i="1" dirty="0">
                <a:solidFill>
                  <a:srgbClr val="131413"/>
                </a:solidFill>
                <a:latin typeface="Comic Sans MS" panose="030F0702030302020204" pitchFamily="66" charset="0"/>
              </a:rPr>
              <a:t>HR: </a:t>
            </a:r>
            <a:r>
              <a:rPr lang="it-IT" sz="1600" i="1" dirty="0" err="1">
                <a:solidFill>
                  <a:srgbClr val="131413"/>
                </a:solidFill>
                <a:latin typeface="Comic Sans MS" panose="030F0702030302020204" pitchFamily="66" charset="0"/>
              </a:rPr>
              <a:t>homologous</a:t>
            </a:r>
            <a:r>
              <a:rPr lang="it-IT" sz="1600" i="1" dirty="0">
                <a:solidFill>
                  <a:srgbClr val="131413"/>
                </a:solidFill>
                <a:latin typeface="Comic Sans MS" panose="030F0702030302020204" pitchFamily="66" charset="0"/>
              </a:rPr>
              <a:t> </a:t>
            </a:r>
            <a:r>
              <a:rPr lang="it-IT" sz="1600" i="1" dirty="0" err="1">
                <a:solidFill>
                  <a:srgbClr val="131413"/>
                </a:solidFill>
                <a:latin typeface="Comic Sans MS" panose="030F0702030302020204" pitchFamily="66" charset="0"/>
              </a:rPr>
              <a:t>recombination</a:t>
            </a:r>
            <a:endParaRPr lang="it-IT" sz="1600" i="1" dirty="0">
              <a:solidFill>
                <a:srgbClr val="000000"/>
              </a:solidFill>
              <a:latin typeface="Comic Sans MS" panose="030F0702030302020204" pitchFamily="66" charset="0"/>
            </a:endParaRPr>
          </a:p>
        </p:txBody>
      </p:sp>
      <p:sp>
        <p:nvSpPr>
          <p:cNvPr id="3" name="Rettangolo 2"/>
          <p:cNvSpPr/>
          <p:nvPr/>
        </p:nvSpPr>
        <p:spPr>
          <a:xfrm>
            <a:off x="1057940" y="0"/>
            <a:ext cx="7028120" cy="1200329"/>
          </a:xfrm>
          <a:prstGeom prst="rect">
            <a:avLst/>
          </a:prstGeom>
        </p:spPr>
        <p:txBody>
          <a:bodyPr wrap="square">
            <a:spAutoFit/>
          </a:bodyPr>
          <a:lstStyle/>
          <a:p>
            <a:r>
              <a:rPr lang="en-US" dirty="0">
                <a:latin typeface="Comic Sans MS" panose="030F0702030302020204" pitchFamily="66" charset="0"/>
              </a:rPr>
              <a:t>The first example of a molecular targeted therapy exploiting a synthetic lethal phenotype involved an inactivated tumor suppressor gene (</a:t>
            </a:r>
            <a:r>
              <a:rPr lang="en-US" dirty="0">
                <a:solidFill>
                  <a:srgbClr val="FF0000"/>
                </a:solidFill>
                <a:latin typeface="Comic Sans MS" panose="030F0702030302020204" pitchFamily="66" charset="0"/>
              </a:rPr>
              <a:t>BRCA1 and 2</a:t>
            </a:r>
            <a:r>
              <a:rPr lang="en-US" dirty="0">
                <a:latin typeface="Comic Sans MS" panose="030F0702030302020204" pitchFamily="66" charset="0"/>
              </a:rPr>
              <a:t>) together with a </a:t>
            </a:r>
            <a:r>
              <a:rPr lang="en-US" dirty="0">
                <a:solidFill>
                  <a:srgbClr val="FF0000"/>
                </a:solidFill>
                <a:latin typeface="Comic Sans MS" panose="030F0702030302020204" pitchFamily="66" charset="0"/>
              </a:rPr>
              <a:t>PARP inhibitor</a:t>
            </a:r>
            <a:r>
              <a:rPr lang="en-US" dirty="0">
                <a:latin typeface="Comic Sans MS" panose="030F0702030302020204" pitchFamily="66" charset="0"/>
              </a:rPr>
              <a:t> and received FDA approval in 2016.</a:t>
            </a:r>
            <a:endParaRPr lang="it-IT" dirty="0">
              <a:latin typeface="Comic Sans MS" panose="030F0702030302020204" pitchFamily="66"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65795"/>
            <a:ext cx="7772400" cy="2833830"/>
          </a:xfrm>
          <a:prstGeom prst="rect">
            <a:avLst/>
          </a:prstGeom>
        </p:spPr>
      </p:pic>
    </p:spTree>
    <p:extLst>
      <p:ext uri="{BB962C8B-B14F-4D97-AF65-F5344CB8AC3E}">
        <p14:creationId xmlns:p14="http://schemas.microsoft.com/office/powerpoint/2010/main" val="1759413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a:grpSpLocks noChangeAspect="1"/>
          </p:cNvGrpSpPr>
          <p:nvPr/>
        </p:nvGrpSpPr>
        <p:grpSpPr>
          <a:xfrm>
            <a:off x="128337" y="292860"/>
            <a:ext cx="8554228" cy="5955476"/>
            <a:chOff x="1863505" y="0"/>
            <a:chExt cx="5721790" cy="3983525"/>
          </a:xfrm>
        </p:grpSpPr>
        <p:pic>
          <p:nvPicPr>
            <p:cNvPr id="2" name="Immagine 1"/>
            <p:cNvPicPr>
              <a:picLocks noChangeAspect="1"/>
            </p:cNvPicPr>
            <p:nvPr/>
          </p:nvPicPr>
          <p:blipFill>
            <a:blip r:embed="rId2"/>
            <a:stretch>
              <a:fillRect/>
            </a:stretch>
          </p:blipFill>
          <p:spPr>
            <a:xfrm>
              <a:off x="1863505" y="0"/>
              <a:ext cx="5721790" cy="3983525"/>
            </a:xfrm>
            <a:prstGeom prst="rect">
              <a:avLst/>
            </a:prstGeom>
          </p:spPr>
        </p:pic>
        <p:sp>
          <p:nvSpPr>
            <p:cNvPr id="4" name="Rettangolo 3"/>
            <p:cNvSpPr/>
            <p:nvPr/>
          </p:nvSpPr>
          <p:spPr>
            <a:xfrm>
              <a:off x="4837814" y="0"/>
              <a:ext cx="2747481" cy="36469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 name="Rettangolo 2"/>
          <p:cNvSpPr/>
          <p:nvPr/>
        </p:nvSpPr>
        <p:spPr>
          <a:xfrm>
            <a:off x="4531923" y="50809"/>
            <a:ext cx="4572000" cy="1815882"/>
          </a:xfrm>
          <a:prstGeom prst="rect">
            <a:avLst/>
          </a:prstGeom>
        </p:spPr>
        <p:txBody>
          <a:bodyPr wrap="square">
            <a:spAutoFit/>
          </a:bodyPr>
          <a:lstStyle/>
          <a:p>
            <a:r>
              <a:rPr lang="en-US" sz="1600" dirty="0">
                <a:latin typeface="Comic Sans MS" panose="030F0702030302020204" pitchFamily="66" charset="0"/>
              </a:rPr>
              <a:t>Upon the generation of an SSB, </a:t>
            </a:r>
            <a:r>
              <a:rPr lang="en-US" sz="1600" dirty="0">
                <a:solidFill>
                  <a:srgbClr val="FF0000"/>
                </a:solidFill>
                <a:latin typeface="Comic Sans MS" panose="030F0702030302020204" pitchFamily="66" charset="0"/>
              </a:rPr>
              <a:t>PARP1</a:t>
            </a:r>
            <a:r>
              <a:rPr lang="en-US" sz="1600" dirty="0">
                <a:latin typeface="Comic Sans MS" panose="030F0702030302020204" pitchFamily="66" charset="0"/>
              </a:rPr>
              <a:t> binds to the break (A) and uses NAD</a:t>
            </a:r>
            <a:r>
              <a:rPr lang="en-US" sz="1600" baseline="30000" dirty="0">
                <a:latin typeface="Comic Sans MS" panose="030F0702030302020204" pitchFamily="66" charset="0"/>
              </a:rPr>
              <a:t>+</a:t>
            </a:r>
            <a:r>
              <a:rPr lang="en-US" sz="1600" dirty="0">
                <a:latin typeface="Comic Sans MS" panose="030F0702030302020204" pitchFamily="66" charset="0"/>
              </a:rPr>
              <a:t> (B) to generate poly-ADP ribose (PAR) polymers on itself (</a:t>
            </a:r>
            <a:r>
              <a:rPr lang="en-US" sz="1600" b="1" u="sng" dirty="0">
                <a:latin typeface="Comic Sans MS" panose="030F0702030302020204" pitchFamily="66" charset="0"/>
              </a:rPr>
              <a:t>auto-</a:t>
            </a:r>
            <a:r>
              <a:rPr lang="en-US" sz="1600" b="1" u="sng" dirty="0" err="1">
                <a:latin typeface="Comic Sans MS" panose="030F0702030302020204" pitchFamily="66" charset="0"/>
              </a:rPr>
              <a:t>PARylation</a:t>
            </a:r>
            <a:r>
              <a:rPr lang="en-US" sz="1600" dirty="0">
                <a:latin typeface="Comic Sans MS" panose="030F0702030302020204" pitchFamily="66" charset="0"/>
              </a:rPr>
              <a:t>), as well as on histones and chromatin-associated proteins, hence relaxing chromatin and recruiting repair proteins.</a:t>
            </a:r>
          </a:p>
        </p:txBody>
      </p:sp>
      <p:sp>
        <p:nvSpPr>
          <p:cNvPr id="6" name="Rettangolo 5"/>
          <p:cNvSpPr/>
          <p:nvPr/>
        </p:nvSpPr>
        <p:spPr>
          <a:xfrm>
            <a:off x="4575008" y="2053289"/>
            <a:ext cx="4572000" cy="2554545"/>
          </a:xfrm>
          <a:prstGeom prst="rect">
            <a:avLst/>
          </a:prstGeom>
        </p:spPr>
        <p:txBody>
          <a:bodyPr>
            <a:spAutoFit/>
          </a:bodyPr>
          <a:lstStyle/>
          <a:p>
            <a:r>
              <a:rPr lang="en-US" sz="1600" dirty="0">
                <a:latin typeface="Comic Sans MS" panose="030F0702030302020204" pitchFamily="66" charset="0"/>
              </a:rPr>
              <a:t>Cumulative auto-</a:t>
            </a:r>
            <a:r>
              <a:rPr lang="en-US" sz="1600" dirty="0" err="1">
                <a:latin typeface="Comic Sans MS" panose="030F0702030302020204" pitchFamily="66" charset="0"/>
              </a:rPr>
              <a:t>PARylation</a:t>
            </a:r>
            <a:r>
              <a:rPr lang="en-US" sz="1600" dirty="0">
                <a:latin typeface="Comic Sans MS" panose="030F0702030302020204" pitchFamily="66" charset="0"/>
              </a:rPr>
              <a:t> causes the dissociation of PARP1 from DNA (C), allowing access to other repair factors </a:t>
            </a:r>
            <a:r>
              <a:rPr lang="en-US" sz="1600" dirty="0" err="1">
                <a:latin typeface="Comic Sans MS" panose="030F0702030302020204" pitchFamily="66" charset="0"/>
              </a:rPr>
              <a:t>scaffolded</a:t>
            </a:r>
            <a:r>
              <a:rPr lang="en-US" sz="1600" dirty="0">
                <a:latin typeface="Comic Sans MS" panose="030F0702030302020204" pitchFamily="66" charset="0"/>
              </a:rPr>
              <a:t> by </a:t>
            </a:r>
            <a:r>
              <a:rPr lang="en-US" sz="1600" dirty="0">
                <a:solidFill>
                  <a:srgbClr val="FF0000"/>
                </a:solidFill>
                <a:latin typeface="Comic Sans MS" panose="030F0702030302020204" pitchFamily="66" charset="0"/>
              </a:rPr>
              <a:t>XRCC1</a:t>
            </a:r>
            <a:r>
              <a:rPr lang="en-US" sz="1600" dirty="0">
                <a:latin typeface="Comic Sans MS" panose="030F0702030302020204" pitchFamily="66" charset="0"/>
              </a:rPr>
              <a:t> (D). </a:t>
            </a:r>
            <a:r>
              <a:rPr lang="en-US" sz="1600" dirty="0" err="1">
                <a:latin typeface="Comic Sans MS" panose="030F0702030302020204" pitchFamily="66" charset="0"/>
              </a:rPr>
              <a:t>PARylation</a:t>
            </a:r>
            <a:r>
              <a:rPr lang="en-US" sz="1600" dirty="0">
                <a:latin typeface="Comic Sans MS" panose="030F0702030302020204" pitchFamily="66" charset="0"/>
              </a:rPr>
              <a:t> is removed by PARG</a:t>
            </a:r>
          </a:p>
          <a:p>
            <a:r>
              <a:rPr lang="en-US" sz="1600" dirty="0">
                <a:latin typeface="Comic Sans MS" panose="030F0702030302020204" pitchFamily="66" charset="0"/>
              </a:rPr>
              <a:t>(E), which allows PARP1 reactivation. </a:t>
            </a:r>
          </a:p>
          <a:p>
            <a:r>
              <a:rPr lang="en-US" sz="1600" dirty="0">
                <a:latin typeface="Comic Sans MS" panose="030F0702030302020204" pitchFamily="66" charset="0"/>
              </a:rPr>
              <a:t>PARP inhibitors (e.g. </a:t>
            </a:r>
            <a:r>
              <a:rPr lang="en-US" sz="1600" dirty="0" err="1">
                <a:solidFill>
                  <a:srgbClr val="FF0000"/>
                </a:solidFill>
                <a:latin typeface="Comic Sans MS" panose="030F0702030302020204" pitchFamily="66" charset="0"/>
              </a:rPr>
              <a:t>olaparib</a:t>
            </a:r>
            <a:r>
              <a:rPr lang="en-US" sz="1600" dirty="0">
                <a:latin typeface="Comic Sans MS" panose="030F0702030302020204" pitchFamily="66" charset="0"/>
              </a:rPr>
              <a:t>) block NAD+ binding and </a:t>
            </a:r>
            <a:r>
              <a:rPr lang="en-US" sz="1600" dirty="0" err="1">
                <a:latin typeface="Comic Sans MS" panose="030F0702030302020204" pitchFamily="66" charset="0"/>
              </a:rPr>
              <a:t>PARylation</a:t>
            </a:r>
            <a:r>
              <a:rPr lang="en-US" sz="1600" dirty="0">
                <a:latin typeface="Comic Sans MS" panose="030F0702030302020204" pitchFamily="66" charset="0"/>
              </a:rPr>
              <a:t>, preventing PARP dissociation from the SSB, resulting in both accumulation of unrepaired SSBs (F) and PARP trapping (G). </a:t>
            </a:r>
          </a:p>
        </p:txBody>
      </p:sp>
      <p:sp>
        <p:nvSpPr>
          <p:cNvPr id="8" name="TextBox 7">
            <a:extLst>
              <a:ext uri="{FF2B5EF4-FFF2-40B4-BE49-F238E27FC236}">
                <a16:creationId xmlns:a16="http://schemas.microsoft.com/office/drawing/2014/main" id="{A023D3C7-CA98-487C-9C96-AFC60FDCAD4A}"/>
              </a:ext>
            </a:extLst>
          </p:cNvPr>
          <p:cNvSpPr txBox="1"/>
          <p:nvPr/>
        </p:nvSpPr>
        <p:spPr>
          <a:xfrm>
            <a:off x="4616165" y="4668306"/>
            <a:ext cx="4527835" cy="830997"/>
          </a:xfrm>
          <a:prstGeom prst="rect">
            <a:avLst/>
          </a:prstGeom>
          <a:noFill/>
        </p:spPr>
        <p:txBody>
          <a:bodyPr wrap="square">
            <a:spAutoFit/>
          </a:bodyPr>
          <a:lstStyle/>
          <a:p>
            <a:r>
              <a:rPr lang="en-US" sz="1600" dirty="0">
                <a:latin typeface="Comic Sans MS" panose="030F0702030302020204" pitchFamily="66" charset="0"/>
              </a:rPr>
              <a:t>Repairing the ensuing DSB and PARP trapping will require </a:t>
            </a:r>
            <a:r>
              <a:rPr lang="en-US" sz="1600" dirty="0">
                <a:solidFill>
                  <a:srgbClr val="FF0000"/>
                </a:solidFill>
                <a:latin typeface="Comic Sans MS" panose="030F0702030302020204" pitchFamily="66" charset="0"/>
              </a:rPr>
              <a:t>BRCA1, BRCA2</a:t>
            </a:r>
            <a:r>
              <a:rPr lang="en-US" sz="1600" dirty="0">
                <a:latin typeface="Comic Sans MS" panose="030F0702030302020204" pitchFamily="66" charset="0"/>
              </a:rPr>
              <a:t>, and other HR factors, as well as ATM and </a:t>
            </a:r>
            <a:r>
              <a:rPr lang="en-US" sz="1600" dirty="0" err="1">
                <a:latin typeface="Comic Sans MS" panose="030F0702030302020204" pitchFamily="66" charset="0"/>
              </a:rPr>
              <a:t>Fanc</a:t>
            </a:r>
            <a:r>
              <a:rPr lang="en-US" sz="1600" dirty="0">
                <a:latin typeface="Comic Sans MS" panose="030F0702030302020204" pitchFamily="66" charset="0"/>
              </a:rPr>
              <a:t>.</a:t>
            </a:r>
          </a:p>
        </p:txBody>
      </p:sp>
    </p:spTree>
    <p:extLst>
      <p:ext uri="{BB962C8B-B14F-4D97-AF65-F5344CB8AC3E}">
        <p14:creationId xmlns:p14="http://schemas.microsoft.com/office/powerpoint/2010/main" val="260318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4168" y="1434667"/>
            <a:ext cx="3476531" cy="5323438"/>
          </a:xfrm>
          <a:prstGeom prst="rect">
            <a:avLst/>
          </a:prstGeom>
        </p:spPr>
      </p:pic>
      <p:sp>
        <p:nvSpPr>
          <p:cNvPr id="3" name="Rettangolo 2"/>
          <p:cNvSpPr/>
          <p:nvPr/>
        </p:nvSpPr>
        <p:spPr>
          <a:xfrm>
            <a:off x="3612034" y="3209615"/>
            <a:ext cx="5460630" cy="3170099"/>
          </a:xfrm>
          <a:prstGeom prst="rect">
            <a:avLst/>
          </a:prstGeom>
        </p:spPr>
        <p:txBody>
          <a:bodyPr wrap="square">
            <a:spAutoFit/>
          </a:bodyPr>
          <a:lstStyle/>
          <a:p>
            <a:r>
              <a:rPr lang="en-US" sz="2000" dirty="0">
                <a:latin typeface="Comic Sans MS" panose="030F0702030302020204" pitchFamily="66" charset="0"/>
              </a:rPr>
              <a:t>‘</a:t>
            </a:r>
            <a:r>
              <a:rPr lang="en-US" sz="2000" b="1" u="sng" dirty="0" err="1">
                <a:latin typeface="Comic Sans MS" panose="030F0702030302020204" pitchFamily="66" charset="0"/>
              </a:rPr>
              <a:t>BRCAness</a:t>
            </a:r>
            <a:r>
              <a:rPr lang="en-US" sz="2000" dirty="0">
                <a:latin typeface="Comic Sans MS" panose="030F0702030302020204" pitchFamily="66" charset="0"/>
              </a:rPr>
              <a:t>’ defines the pathogenesis and vulnerability of multiple cancers; </a:t>
            </a:r>
            <a:r>
              <a:rPr lang="en-US" sz="2000" b="1" u="sng" dirty="0">
                <a:latin typeface="Comic Sans MS" panose="030F0702030302020204" pitchFamily="66" charset="0"/>
              </a:rPr>
              <a:t>it is a defect in HR repair, caused by or mimicking BRCA1 or BRCA2 loss</a:t>
            </a:r>
            <a:r>
              <a:rPr lang="en-US" sz="2000" dirty="0">
                <a:latin typeface="Comic Sans MS" panose="030F0702030302020204" pitchFamily="66" charset="0"/>
              </a:rPr>
              <a:t>. </a:t>
            </a:r>
          </a:p>
          <a:p>
            <a:endParaRPr lang="en-US" sz="2000" dirty="0">
              <a:latin typeface="Comic Sans MS" panose="030F0702030302020204" pitchFamily="66" charset="0"/>
            </a:endParaRPr>
          </a:p>
          <a:p>
            <a:r>
              <a:rPr lang="en-US" sz="2000" dirty="0">
                <a:latin typeface="Comic Sans MS" panose="030F0702030302020204" pitchFamily="66" charset="0"/>
              </a:rPr>
              <a:t>BRCA-deficient cells utilize error-prone DNA-repair pathways, causing increased genomic instability, responsible for their sensitivity to DNA damaging agents and </a:t>
            </a:r>
            <a:r>
              <a:rPr lang="en-US" sz="2000">
                <a:latin typeface="Comic Sans MS" panose="030F0702030302020204" pitchFamily="66" charset="0"/>
              </a:rPr>
              <a:t>PARP inhibitors.</a:t>
            </a:r>
            <a:endParaRPr lang="en-US" sz="2000" dirty="0">
              <a:latin typeface="Comic Sans MS" panose="030F0702030302020204" pitchFamily="66" charset="0"/>
            </a:endParaRPr>
          </a:p>
        </p:txBody>
      </p:sp>
      <p:sp>
        <p:nvSpPr>
          <p:cNvPr id="4" name="Rettangolo 3"/>
          <p:cNvSpPr/>
          <p:nvPr/>
        </p:nvSpPr>
        <p:spPr>
          <a:xfrm>
            <a:off x="3612034" y="1749023"/>
            <a:ext cx="5460630" cy="1015663"/>
          </a:xfrm>
          <a:prstGeom prst="rect">
            <a:avLst/>
          </a:prstGeom>
        </p:spPr>
        <p:txBody>
          <a:bodyPr wrap="square">
            <a:spAutoFit/>
          </a:bodyPr>
          <a:lstStyle/>
          <a:p>
            <a:r>
              <a:rPr lang="en-US" sz="2000" dirty="0">
                <a:latin typeface="Comic Sans MS" panose="030F0702030302020204" pitchFamily="66" charset="0"/>
              </a:rPr>
              <a:t>BRCA1 and BRCA2 both contribute </a:t>
            </a:r>
            <a:r>
              <a:rPr lang="it-IT" sz="2000" dirty="0">
                <a:latin typeface="Comic Sans MS" panose="030F0702030302020204" pitchFamily="66" charset="0"/>
              </a:rPr>
              <a:t>to </a:t>
            </a:r>
            <a:r>
              <a:rPr lang="it-IT" sz="2000" dirty="0" err="1">
                <a:latin typeface="Comic Sans MS" panose="030F0702030302020204" pitchFamily="66" charset="0"/>
              </a:rPr>
              <a:t>homologous</a:t>
            </a:r>
            <a:r>
              <a:rPr lang="it-IT" sz="2000" dirty="0">
                <a:latin typeface="Comic Sans MS" panose="030F0702030302020204" pitchFamily="66" charset="0"/>
              </a:rPr>
              <a:t> </a:t>
            </a:r>
            <a:r>
              <a:rPr lang="it-IT" sz="2000" dirty="0" err="1">
                <a:latin typeface="Comic Sans MS" panose="030F0702030302020204" pitchFamily="66" charset="0"/>
              </a:rPr>
              <a:t>recombination</a:t>
            </a:r>
            <a:r>
              <a:rPr lang="it-IT" sz="2000" dirty="0">
                <a:latin typeface="Comic Sans MS" panose="030F0702030302020204" pitchFamily="66" charset="0"/>
              </a:rPr>
              <a:t> </a:t>
            </a:r>
            <a:r>
              <a:rPr lang="it-IT" sz="2000" dirty="0" err="1">
                <a:latin typeface="Comic Sans MS" panose="030F0702030302020204" pitchFamily="66" charset="0"/>
              </a:rPr>
              <a:t>repair</a:t>
            </a:r>
            <a:r>
              <a:rPr lang="it-IT" sz="2000" dirty="0">
                <a:latin typeface="Comic Sans MS" panose="030F0702030302020204" pitchFamily="66" charset="0"/>
              </a:rPr>
              <a:t>, </a:t>
            </a:r>
            <a:r>
              <a:rPr lang="en-US" sz="2000" dirty="0">
                <a:latin typeface="Comic Sans MS" panose="030F0702030302020204" pitchFamily="66" charset="0"/>
              </a:rPr>
              <a:t>loss of which is a defining feature of </a:t>
            </a:r>
            <a:r>
              <a:rPr lang="it-IT" sz="2000" b="1" dirty="0" err="1">
                <a:solidFill>
                  <a:srgbClr val="FF0000"/>
                </a:solidFill>
                <a:latin typeface="Comic Sans MS" panose="030F0702030302020204" pitchFamily="66" charset="0"/>
              </a:rPr>
              <a:t>BRCAness</a:t>
            </a:r>
            <a:r>
              <a:rPr lang="it-IT" sz="2000" dirty="0">
                <a:latin typeface="Comic Sans MS" panose="030F0702030302020204" pitchFamily="66" charset="0"/>
              </a:rPr>
              <a:t>.</a:t>
            </a:r>
          </a:p>
        </p:txBody>
      </p:sp>
      <p:sp>
        <p:nvSpPr>
          <p:cNvPr id="5" name="Rettangolo 4"/>
          <p:cNvSpPr/>
          <p:nvPr/>
        </p:nvSpPr>
        <p:spPr>
          <a:xfrm>
            <a:off x="-78503" y="-35965"/>
            <a:ext cx="9222503" cy="1569660"/>
          </a:xfrm>
          <a:prstGeom prst="rect">
            <a:avLst/>
          </a:prstGeom>
        </p:spPr>
        <p:txBody>
          <a:bodyPr wrap="square">
            <a:spAutoFit/>
          </a:bodyPr>
          <a:lstStyle/>
          <a:p>
            <a:r>
              <a:rPr lang="en-US" sz="1600" dirty="0">
                <a:solidFill>
                  <a:srgbClr val="000000"/>
                </a:solidFill>
                <a:latin typeface="Comic Sans MS" panose="030F0702030302020204" pitchFamily="66" charset="0"/>
              </a:rPr>
              <a:t>A DSB is initially recognized by sensors such as the MRN complex, which activates the kinases </a:t>
            </a:r>
            <a:r>
              <a:rPr lang="en-US" sz="1600" dirty="0">
                <a:solidFill>
                  <a:srgbClr val="0070C0"/>
                </a:solidFill>
                <a:latin typeface="Comic Sans MS" panose="030F0702030302020204" pitchFamily="66" charset="0"/>
              </a:rPr>
              <a:t>ATM</a:t>
            </a:r>
            <a:r>
              <a:rPr lang="en-US" sz="1600" dirty="0">
                <a:solidFill>
                  <a:srgbClr val="000000"/>
                </a:solidFill>
                <a:latin typeface="Comic Sans MS" panose="030F0702030302020204" pitchFamily="66" charset="0"/>
              </a:rPr>
              <a:t> (ataxia telangiectasia mutated; </a:t>
            </a:r>
            <a:r>
              <a:rPr lang="en-US" sz="1600" dirty="0">
                <a:solidFill>
                  <a:srgbClr val="FF0000"/>
                </a:solidFill>
                <a:latin typeface="Comic Sans MS" panose="030F0702030302020204" pitchFamily="66" charset="0"/>
              </a:rPr>
              <a:t>Step 1</a:t>
            </a:r>
            <a:r>
              <a:rPr lang="en-US" sz="1600" dirty="0">
                <a:solidFill>
                  <a:srgbClr val="000000"/>
                </a:solidFill>
                <a:latin typeface="Comic Sans MS" panose="030F0702030302020204" pitchFamily="66" charset="0"/>
              </a:rPr>
              <a:t>), </a:t>
            </a:r>
            <a:r>
              <a:rPr lang="en-US" sz="1600" dirty="0">
                <a:solidFill>
                  <a:srgbClr val="0070C0"/>
                </a:solidFill>
                <a:latin typeface="Comic Sans MS" panose="030F0702030302020204" pitchFamily="66" charset="0"/>
              </a:rPr>
              <a:t>ATR</a:t>
            </a:r>
            <a:r>
              <a:rPr lang="en-US" sz="1600" dirty="0">
                <a:solidFill>
                  <a:srgbClr val="000000"/>
                </a:solidFill>
                <a:latin typeface="Comic Sans MS" panose="030F0702030302020204" pitchFamily="66" charset="0"/>
              </a:rPr>
              <a:t> and </a:t>
            </a:r>
            <a:r>
              <a:rPr lang="en-US" sz="1600" dirty="0">
                <a:solidFill>
                  <a:srgbClr val="0070C0"/>
                </a:solidFill>
                <a:latin typeface="Comic Sans MS" panose="030F0702030302020204" pitchFamily="66" charset="0"/>
              </a:rPr>
              <a:t>DNA-PK</a:t>
            </a:r>
            <a:r>
              <a:rPr lang="en-US" sz="1600" dirty="0">
                <a:solidFill>
                  <a:srgbClr val="000000"/>
                </a:solidFill>
                <a:latin typeface="Comic Sans MS" panose="030F0702030302020204" pitchFamily="66" charset="0"/>
              </a:rPr>
              <a:t>. This leads to the recruitment of repair effectors, including </a:t>
            </a:r>
            <a:r>
              <a:rPr lang="en-US" sz="1600" dirty="0">
                <a:solidFill>
                  <a:srgbClr val="0070C0"/>
                </a:solidFill>
                <a:latin typeface="Comic Sans MS" panose="030F0702030302020204" pitchFamily="66" charset="0"/>
              </a:rPr>
              <a:t>BRCA1</a:t>
            </a:r>
            <a:r>
              <a:rPr lang="en-US" sz="1600" dirty="0">
                <a:solidFill>
                  <a:srgbClr val="000000"/>
                </a:solidFill>
                <a:latin typeface="Comic Sans MS" panose="030F0702030302020204" pitchFamily="66" charset="0"/>
              </a:rPr>
              <a:t> (</a:t>
            </a:r>
            <a:r>
              <a:rPr lang="en-US" sz="1600" dirty="0">
                <a:solidFill>
                  <a:srgbClr val="FF0000"/>
                </a:solidFill>
                <a:latin typeface="Comic Sans MS" panose="030F0702030302020204" pitchFamily="66" charset="0"/>
              </a:rPr>
              <a:t>Step 2</a:t>
            </a:r>
            <a:r>
              <a:rPr lang="en-US" sz="1600" dirty="0">
                <a:solidFill>
                  <a:srgbClr val="000000"/>
                </a:solidFill>
                <a:latin typeface="Comic Sans MS" panose="030F0702030302020204" pitchFamily="66" charset="0"/>
              </a:rPr>
              <a:t>). BRCA1 promotes DNA end resection by nucleases and the recruitment of </a:t>
            </a:r>
            <a:r>
              <a:rPr lang="en-US" sz="1600" dirty="0">
                <a:solidFill>
                  <a:srgbClr val="0070C0"/>
                </a:solidFill>
                <a:latin typeface="Comic Sans MS" panose="030F0702030302020204" pitchFamily="66" charset="0"/>
              </a:rPr>
              <a:t>BRCA2</a:t>
            </a:r>
            <a:r>
              <a:rPr lang="en-US" sz="1600" dirty="0">
                <a:solidFill>
                  <a:srgbClr val="000000"/>
                </a:solidFill>
                <a:latin typeface="Comic Sans MS" panose="030F0702030302020204" pitchFamily="66" charset="0"/>
              </a:rPr>
              <a:t>, which is necessary to assemble </a:t>
            </a:r>
            <a:r>
              <a:rPr lang="en-US" sz="1600" dirty="0">
                <a:solidFill>
                  <a:srgbClr val="0070C0"/>
                </a:solidFill>
                <a:latin typeface="Comic Sans MS" panose="030F0702030302020204" pitchFamily="66" charset="0"/>
              </a:rPr>
              <a:t>RAD51</a:t>
            </a:r>
            <a:r>
              <a:rPr lang="en-US" sz="1600" dirty="0">
                <a:solidFill>
                  <a:srgbClr val="000000"/>
                </a:solidFill>
                <a:latin typeface="Comic Sans MS" panose="030F0702030302020204" pitchFamily="66" charset="0"/>
              </a:rPr>
              <a:t> onto single-stranded DNA (</a:t>
            </a:r>
            <a:r>
              <a:rPr lang="en-US" sz="1600" dirty="0">
                <a:solidFill>
                  <a:srgbClr val="FF0000"/>
                </a:solidFill>
                <a:latin typeface="Comic Sans MS" panose="030F0702030302020204" pitchFamily="66" charset="0"/>
              </a:rPr>
              <a:t>Step 3</a:t>
            </a:r>
            <a:r>
              <a:rPr lang="en-US" sz="1600" dirty="0">
                <a:solidFill>
                  <a:srgbClr val="000000"/>
                </a:solidFill>
                <a:latin typeface="Comic Sans MS" panose="030F0702030302020204" pitchFamily="66" charset="0"/>
              </a:rPr>
              <a:t>). BRCA1 facilitates the assembly of the D-loop intermediate (</a:t>
            </a:r>
            <a:r>
              <a:rPr lang="en-US" sz="1600" dirty="0">
                <a:solidFill>
                  <a:srgbClr val="FF0000"/>
                </a:solidFill>
                <a:latin typeface="Comic Sans MS" panose="030F0702030302020204" pitchFamily="66" charset="0"/>
              </a:rPr>
              <a:t>Step 4</a:t>
            </a:r>
            <a:r>
              <a:rPr lang="en-US" sz="1600" dirty="0">
                <a:solidFill>
                  <a:srgbClr val="000000"/>
                </a:solidFill>
                <a:latin typeface="Comic Sans MS" panose="030F0702030302020204" pitchFamily="66" charset="0"/>
              </a:rPr>
              <a:t>). The homologous strands are used for </a:t>
            </a:r>
            <a:r>
              <a:rPr lang="en-US" sz="1600" dirty="0" err="1">
                <a:solidFill>
                  <a:srgbClr val="000000"/>
                </a:solidFill>
                <a:latin typeface="Comic Sans MS" panose="030F0702030302020204" pitchFamily="66" charset="0"/>
              </a:rPr>
              <a:t>templated</a:t>
            </a:r>
            <a:r>
              <a:rPr lang="en-US" sz="1600" dirty="0">
                <a:solidFill>
                  <a:srgbClr val="000000"/>
                </a:solidFill>
                <a:latin typeface="Comic Sans MS" panose="030F0702030302020204" pitchFamily="66" charset="0"/>
              </a:rPr>
              <a:t> replication (</a:t>
            </a:r>
            <a:r>
              <a:rPr lang="en-US" sz="1600" dirty="0">
                <a:solidFill>
                  <a:srgbClr val="FF0000"/>
                </a:solidFill>
                <a:latin typeface="Comic Sans MS" panose="030F0702030302020204" pitchFamily="66" charset="0"/>
              </a:rPr>
              <a:t>Step 5</a:t>
            </a:r>
            <a:r>
              <a:rPr lang="en-US" sz="1600" dirty="0">
                <a:solidFill>
                  <a:srgbClr val="000000"/>
                </a:solidFill>
                <a:latin typeface="Comic Sans MS" panose="030F0702030302020204" pitchFamily="66" charset="0"/>
              </a:rPr>
              <a:t>), and resolution (</a:t>
            </a:r>
            <a:r>
              <a:rPr lang="en-US" sz="1600" dirty="0">
                <a:solidFill>
                  <a:srgbClr val="FF0000"/>
                </a:solidFill>
                <a:latin typeface="Comic Sans MS" panose="030F0702030302020204" pitchFamily="66" charset="0"/>
              </a:rPr>
              <a:t>Step 6</a:t>
            </a:r>
            <a:r>
              <a:rPr lang="en-US" sz="1600" dirty="0">
                <a:solidFill>
                  <a:srgbClr val="000000"/>
                </a:solidFill>
                <a:latin typeface="Comic Sans MS" panose="030F0702030302020204" pitchFamily="66" charset="0"/>
              </a:rPr>
              <a:t>).</a:t>
            </a:r>
          </a:p>
        </p:txBody>
      </p:sp>
    </p:spTree>
    <p:extLst>
      <p:ext uri="{BB962C8B-B14F-4D97-AF65-F5344CB8AC3E}">
        <p14:creationId xmlns:p14="http://schemas.microsoft.com/office/powerpoint/2010/main" val="133765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2509957" y="0"/>
            <a:ext cx="5346441"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it-IT" sz="2400" b="1" dirty="0" err="1">
                <a:solidFill>
                  <a:srgbClr val="FF0000"/>
                </a:solidFill>
                <a:latin typeface="Comic Sans MS" pitchFamily="66" charset="0"/>
              </a:rPr>
              <a:t>Analisi</a:t>
            </a:r>
            <a:r>
              <a:rPr lang="en-US" altLang="it-IT" sz="2400" b="1" dirty="0">
                <a:solidFill>
                  <a:srgbClr val="FF0000"/>
                </a:solidFill>
                <a:latin typeface="Comic Sans MS" pitchFamily="66" charset="0"/>
              </a:rPr>
              <a:t> e </a:t>
            </a:r>
            <a:r>
              <a:rPr lang="en-US" altLang="it-IT" sz="2400" b="1" dirty="0" err="1">
                <a:solidFill>
                  <a:srgbClr val="FF0000"/>
                </a:solidFill>
                <a:latin typeface="Comic Sans MS" pitchFamily="66" charset="0"/>
              </a:rPr>
              <a:t>visualizzazione</a:t>
            </a:r>
            <a:r>
              <a:rPr lang="en-US" altLang="it-IT" sz="2400" b="1" dirty="0">
                <a:solidFill>
                  <a:srgbClr val="FF0000"/>
                </a:solidFill>
                <a:latin typeface="Comic Sans MS" pitchFamily="66" charset="0"/>
              </a:rPr>
              <a:t> </a:t>
            </a:r>
            <a:r>
              <a:rPr lang="en-US" altLang="it-IT" sz="2400" b="1" dirty="0" err="1">
                <a:solidFill>
                  <a:srgbClr val="FF0000"/>
                </a:solidFill>
                <a:latin typeface="Comic Sans MS" pitchFamily="66" charset="0"/>
              </a:rPr>
              <a:t>dei</a:t>
            </a:r>
            <a:r>
              <a:rPr lang="en-US" altLang="it-IT" sz="2400" b="1" dirty="0">
                <a:solidFill>
                  <a:srgbClr val="FF0000"/>
                </a:solidFill>
                <a:latin typeface="Comic Sans MS" pitchFamily="66" charset="0"/>
              </a:rPr>
              <a:t> </a:t>
            </a:r>
            <a:r>
              <a:rPr lang="en-US" altLang="it-IT" sz="2400" b="1" dirty="0" err="1">
                <a:solidFill>
                  <a:srgbClr val="FF0000"/>
                </a:solidFill>
                <a:latin typeface="Comic Sans MS" pitchFamily="66" charset="0"/>
              </a:rPr>
              <a:t>tumori</a:t>
            </a:r>
            <a:endParaRPr lang="en-US" altLang="it-IT" sz="2400" b="1" dirty="0">
              <a:solidFill>
                <a:srgbClr val="FF0000"/>
              </a:solidFill>
            </a:endParaRPr>
          </a:p>
        </p:txBody>
      </p:sp>
      <p:grpSp>
        <p:nvGrpSpPr>
          <p:cNvPr id="9" name="Gruppo 5"/>
          <p:cNvGrpSpPr>
            <a:grpSpLocks noChangeAspect="1"/>
          </p:cNvGrpSpPr>
          <p:nvPr/>
        </p:nvGrpSpPr>
        <p:grpSpPr bwMode="auto">
          <a:xfrm>
            <a:off x="3165698" y="554038"/>
            <a:ext cx="5684246" cy="3240887"/>
            <a:chOff x="0" y="-990600"/>
            <a:chExt cx="8531225" cy="4864100"/>
          </a:xfrm>
        </p:grpSpPr>
        <p:pic>
          <p:nvPicPr>
            <p:cNvPr id="10" name="Picture 2" descr="figure_1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8531225" cy="481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ttangolo 7"/>
            <p:cNvSpPr>
              <a:spLocks noChangeArrowheads="1"/>
            </p:cNvSpPr>
            <p:nvPr/>
          </p:nvSpPr>
          <p:spPr bwMode="auto">
            <a:xfrm>
              <a:off x="0" y="3581400"/>
              <a:ext cx="2374900" cy="292100"/>
            </a:xfrm>
            <a:prstGeom prst="rect">
              <a:avLst/>
            </a:prstGeom>
            <a:solidFill>
              <a:schemeClr val="bg1"/>
            </a:solidFill>
            <a:ln w="25400" algn="ctr">
              <a:solidFill>
                <a:schemeClr val="bg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latin typeface="Comic Sans MS" pitchFamily="66" charset="0"/>
              </a:endParaRPr>
            </a:p>
          </p:txBody>
        </p:sp>
      </p:grpSp>
      <p:sp>
        <p:nvSpPr>
          <p:cNvPr id="12" name="Rettangolo 8"/>
          <p:cNvSpPr>
            <a:spLocks noChangeArrowheads="1"/>
          </p:cNvSpPr>
          <p:nvPr/>
        </p:nvSpPr>
        <p:spPr bwMode="auto">
          <a:xfrm>
            <a:off x="3165698" y="3869559"/>
            <a:ext cx="597830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it-IT" sz="2000" dirty="0" err="1">
                <a:latin typeface="Comic Sans MS" pitchFamily="66" charset="0"/>
              </a:rPr>
              <a:t>Tecniche</a:t>
            </a:r>
            <a:r>
              <a:rPr lang="en-US" altLang="it-IT" sz="2000" dirty="0">
                <a:latin typeface="Comic Sans MS" pitchFamily="66" charset="0"/>
              </a:rPr>
              <a:t> non invasive come la </a:t>
            </a:r>
            <a:r>
              <a:rPr lang="en-US" altLang="it-IT" sz="2000" dirty="0" err="1">
                <a:solidFill>
                  <a:srgbClr val="FF0000"/>
                </a:solidFill>
                <a:latin typeface="Comic Sans MS" pitchFamily="66" charset="0"/>
              </a:rPr>
              <a:t>risonanza</a:t>
            </a:r>
            <a:r>
              <a:rPr lang="en-US" altLang="it-IT" sz="2000" dirty="0">
                <a:solidFill>
                  <a:srgbClr val="FF0000"/>
                </a:solidFill>
                <a:latin typeface="Comic Sans MS" pitchFamily="66" charset="0"/>
              </a:rPr>
              <a:t> </a:t>
            </a:r>
            <a:r>
              <a:rPr lang="en-US" altLang="it-IT" sz="2000" dirty="0" err="1">
                <a:solidFill>
                  <a:srgbClr val="FF0000"/>
                </a:solidFill>
                <a:latin typeface="Comic Sans MS" pitchFamily="66" charset="0"/>
              </a:rPr>
              <a:t>magnetica</a:t>
            </a:r>
            <a:r>
              <a:rPr lang="en-US" altLang="it-IT" sz="2000" dirty="0">
                <a:solidFill>
                  <a:srgbClr val="FF0000"/>
                </a:solidFill>
                <a:latin typeface="Comic Sans MS" pitchFamily="66" charset="0"/>
              </a:rPr>
              <a:t> </a:t>
            </a:r>
            <a:r>
              <a:rPr lang="en-US" altLang="it-IT" sz="2000" dirty="0" err="1">
                <a:latin typeface="Comic Sans MS" pitchFamily="66" charset="0"/>
              </a:rPr>
              <a:t>permettono</a:t>
            </a:r>
            <a:r>
              <a:rPr lang="en-US" altLang="it-IT" sz="2000" dirty="0">
                <a:latin typeface="Comic Sans MS" pitchFamily="66" charset="0"/>
              </a:rPr>
              <a:t> di </a:t>
            </a:r>
            <a:r>
              <a:rPr lang="en-US" altLang="it-IT" sz="2000" dirty="0" err="1">
                <a:latin typeface="Comic Sans MS" pitchFamily="66" charset="0"/>
              </a:rPr>
              <a:t>osservare</a:t>
            </a:r>
            <a:r>
              <a:rPr lang="en-US" altLang="it-IT" sz="2000" dirty="0">
                <a:latin typeface="Comic Sans MS" pitchFamily="66" charset="0"/>
              </a:rPr>
              <a:t> </a:t>
            </a:r>
            <a:r>
              <a:rPr lang="en-US" altLang="it-IT" sz="2000" dirty="0" err="1">
                <a:latin typeface="Comic Sans MS" pitchFamily="66" charset="0"/>
              </a:rPr>
              <a:t>tumori</a:t>
            </a:r>
            <a:r>
              <a:rPr lang="en-US" altLang="it-IT" sz="2000" dirty="0">
                <a:latin typeface="Comic Sans MS" pitchFamily="66" charset="0"/>
              </a:rPr>
              <a:t> di </a:t>
            </a:r>
            <a:r>
              <a:rPr lang="en-US" altLang="it-IT" sz="2000" dirty="0" err="1">
                <a:latin typeface="Comic Sans MS" pitchFamily="66" charset="0"/>
              </a:rPr>
              <a:t>pochi</a:t>
            </a:r>
            <a:r>
              <a:rPr lang="en-US" altLang="it-IT" sz="2000" dirty="0">
                <a:latin typeface="Comic Sans MS" pitchFamily="66" charset="0"/>
              </a:rPr>
              <a:t> mm di </a:t>
            </a:r>
            <a:r>
              <a:rPr lang="en-US" altLang="it-IT" sz="2000" dirty="0" err="1">
                <a:latin typeface="Comic Sans MS" pitchFamily="66" charset="0"/>
              </a:rPr>
              <a:t>diametro</a:t>
            </a:r>
            <a:r>
              <a:rPr lang="en-US" altLang="it-IT" sz="2000" dirty="0">
                <a:latin typeface="Comic Sans MS" pitchFamily="66" charset="0"/>
              </a:rPr>
              <a:t> e di fare </a:t>
            </a:r>
            <a:r>
              <a:rPr lang="en-US" altLang="it-IT" sz="2000" dirty="0" err="1">
                <a:latin typeface="Comic Sans MS" pitchFamily="66" charset="0"/>
              </a:rPr>
              <a:t>quindi</a:t>
            </a:r>
            <a:r>
              <a:rPr lang="en-US" altLang="it-IT" sz="2000" dirty="0">
                <a:latin typeface="Comic Sans MS" pitchFamily="66" charset="0"/>
              </a:rPr>
              <a:t> </a:t>
            </a:r>
            <a:r>
              <a:rPr lang="en-US" altLang="it-IT" sz="2000" dirty="0" err="1">
                <a:latin typeface="Comic Sans MS" pitchFamily="66" charset="0"/>
              </a:rPr>
              <a:t>diagnosi</a:t>
            </a:r>
            <a:r>
              <a:rPr lang="en-US" altLang="it-IT" sz="2000" dirty="0">
                <a:latin typeface="Comic Sans MS" pitchFamily="66" charset="0"/>
              </a:rPr>
              <a:t> </a:t>
            </a:r>
            <a:r>
              <a:rPr lang="en-US" altLang="it-IT" sz="2000" dirty="0" err="1">
                <a:latin typeface="Comic Sans MS" pitchFamily="66" charset="0"/>
              </a:rPr>
              <a:t>più</a:t>
            </a:r>
            <a:r>
              <a:rPr lang="en-US" altLang="it-IT" sz="2000" dirty="0">
                <a:latin typeface="Comic Sans MS" pitchFamily="66" charset="0"/>
              </a:rPr>
              <a:t> </a:t>
            </a:r>
            <a:r>
              <a:rPr lang="en-US" altLang="it-IT" sz="2000" dirty="0" err="1">
                <a:latin typeface="Comic Sans MS" pitchFamily="66" charset="0"/>
              </a:rPr>
              <a:t>precoci</a:t>
            </a:r>
            <a:r>
              <a:rPr lang="en-US" altLang="it-IT" sz="2000" dirty="0">
                <a:latin typeface="Comic Sans MS" pitchFamily="66" charset="0"/>
              </a:rPr>
              <a:t> (</a:t>
            </a:r>
            <a:r>
              <a:rPr lang="en-US" altLang="it-IT" sz="2000" dirty="0" err="1">
                <a:latin typeface="Comic Sans MS" pitchFamily="66" charset="0"/>
              </a:rPr>
              <a:t>il</a:t>
            </a:r>
            <a:r>
              <a:rPr lang="en-US" altLang="it-IT" sz="2000" dirty="0">
                <a:latin typeface="Comic Sans MS" pitchFamily="66" charset="0"/>
              </a:rPr>
              <a:t> </a:t>
            </a:r>
            <a:r>
              <a:rPr lang="en-US" altLang="it-IT" sz="2000" dirty="0" err="1">
                <a:latin typeface="Comic Sans MS" pitchFamily="66" charset="0"/>
              </a:rPr>
              <a:t>che</a:t>
            </a:r>
            <a:r>
              <a:rPr lang="en-US" altLang="it-IT" sz="2000" dirty="0">
                <a:latin typeface="Comic Sans MS" pitchFamily="66" charset="0"/>
              </a:rPr>
              <a:t> </a:t>
            </a:r>
            <a:r>
              <a:rPr lang="en-US" altLang="it-IT" sz="2000" dirty="0" err="1">
                <a:latin typeface="Comic Sans MS" pitchFamily="66" charset="0"/>
              </a:rPr>
              <a:t>migliora</a:t>
            </a:r>
            <a:r>
              <a:rPr lang="en-US" altLang="it-IT" sz="2000" dirty="0">
                <a:latin typeface="Comic Sans MS" pitchFamily="66" charset="0"/>
              </a:rPr>
              <a:t> le </a:t>
            </a:r>
            <a:r>
              <a:rPr lang="en-US" altLang="it-IT" sz="2000" dirty="0" err="1">
                <a:latin typeface="Comic Sans MS" pitchFamily="66" charset="0"/>
              </a:rPr>
              <a:t>terapie</a:t>
            </a:r>
            <a:r>
              <a:rPr lang="en-US" altLang="it-IT" sz="2000" dirty="0">
                <a:latin typeface="Comic Sans MS" pitchFamily="66" charset="0"/>
              </a:rPr>
              <a:t>). Si </a:t>
            </a:r>
            <a:r>
              <a:rPr lang="en-US" altLang="it-IT" sz="2000" dirty="0" err="1">
                <a:latin typeface="Comic Sans MS" pitchFamily="66" charset="0"/>
              </a:rPr>
              <a:t>possono</a:t>
            </a:r>
            <a:r>
              <a:rPr lang="en-US" altLang="it-IT" sz="2000" dirty="0">
                <a:latin typeface="Comic Sans MS" pitchFamily="66" charset="0"/>
              </a:rPr>
              <a:t> </a:t>
            </a:r>
            <a:r>
              <a:rPr lang="en-US" altLang="it-IT" sz="2000" dirty="0" err="1">
                <a:latin typeface="Comic Sans MS" pitchFamily="66" charset="0"/>
              </a:rPr>
              <a:t>seguire</a:t>
            </a:r>
            <a:r>
              <a:rPr lang="en-US" altLang="it-IT" sz="2000" dirty="0">
                <a:latin typeface="Comic Sans MS" pitchFamily="66" charset="0"/>
              </a:rPr>
              <a:t> </a:t>
            </a:r>
            <a:r>
              <a:rPr lang="en-US" altLang="it-IT" sz="2000" dirty="0" err="1">
                <a:latin typeface="Comic Sans MS" pitchFamily="66" charset="0"/>
              </a:rPr>
              <a:t>anche</a:t>
            </a:r>
            <a:r>
              <a:rPr lang="en-US" altLang="it-IT" sz="2000" dirty="0">
                <a:latin typeface="Comic Sans MS" pitchFamily="66" charset="0"/>
              </a:rPr>
              <a:t> </a:t>
            </a:r>
            <a:r>
              <a:rPr lang="en-US" altLang="it-IT" sz="2000" dirty="0" err="1">
                <a:latin typeface="Comic Sans MS" pitchFamily="66" charset="0"/>
              </a:rPr>
              <a:t>i</a:t>
            </a:r>
            <a:r>
              <a:rPr lang="en-US" altLang="it-IT" sz="2000" dirty="0">
                <a:latin typeface="Comic Sans MS" pitchFamily="66" charset="0"/>
              </a:rPr>
              <a:t> </a:t>
            </a:r>
            <a:r>
              <a:rPr lang="en-US" altLang="it-IT" sz="2000" dirty="0" err="1">
                <a:latin typeface="Comic Sans MS" pitchFamily="66" charset="0"/>
              </a:rPr>
              <a:t>progressi</a:t>
            </a:r>
            <a:r>
              <a:rPr lang="en-US" altLang="it-IT" sz="2000" dirty="0">
                <a:latin typeface="Comic Sans MS" pitchFamily="66" charset="0"/>
              </a:rPr>
              <a:t> </a:t>
            </a:r>
            <a:r>
              <a:rPr lang="en-US" altLang="it-IT" sz="2000" dirty="0" err="1">
                <a:latin typeface="Comic Sans MS" pitchFamily="66" charset="0"/>
              </a:rPr>
              <a:t>delle</a:t>
            </a:r>
            <a:r>
              <a:rPr lang="en-US" altLang="it-IT" sz="2000" dirty="0">
                <a:latin typeface="Comic Sans MS" pitchFamily="66" charset="0"/>
              </a:rPr>
              <a:t> </a:t>
            </a:r>
            <a:r>
              <a:rPr lang="en-US" altLang="it-IT" sz="2000" dirty="0" err="1">
                <a:latin typeface="Comic Sans MS" pitchFamily="66" charset="0"/>
              </a:rPr>
              <a:t>terapie</a:t>
            </a:r>
            <a:r>
              <a:rPr lang="en-US" altLang="it-IT" sz="2000" dirty="0">
                <a:latin typeface="Comic Sans MS" pitchFamily="66" charset="0"/>
              </a:rPr>
              <a:t> (in </a:t>
            </a:r>
            <a:r>
              <a:rPr lang="en-US" altLang="it-IT" sz="2000" dirty="0" err="1">
                <a:latin typeface="Comic Sans MS" pitchFamily="66" charset="0"/>
              </a:rPr>
              <a:t>questo</a:t>
            </a:r>
            <a:r>
              <a:rPr lang="en-US" altLang="it-IT" sz="2000" dirty="0">
                <a:latin typeface="Comic Sans MS" pitchFamily="66" charset="0"/>
              </a:rPr>
              <a:t> </a:t>
            </a:r>
            <a:r>
              <a:rPr lang="en-US" altLang="it-IT" sz="2000" dirty="0" err="1">
                <a:latin typeface="Comic Sans MS" pitchFamily="66" charset="0"/>
              </a:rPr>
              <a:t>caso</a:t>
            </a:r>
            <a:r>
              <a:rPr lang="en-US" altLang="it-IT" sz="2000" dirty="0">
                <a:latin typeface="Comic Sans MS" pitchFamily="66" charset="0"/>
              </a:rPr>
              <a:t> </a:t>
            </a:r>
            <a:r>
              <a:rPr lang="en-US" altLang="it-IT" sz="2000" dirty="0" err="1">
                <a:latin typeface="Comic Sans MS" pitchFamily="66" charset="0"/>
              </a:rPr>
              <a:t>antraciclina</a:t>
            </a:r>
            <a:r>
              <a:rPr lang="en-US" altLang="it-IT" sz="2000" dirty="0">
                <a:latin typeface="Comic Sans MS" pitchFamily="66" charset="0"/>
              </a:rPr>
              <a:t>). </a:t>
            </a:r>
            <a:endParaRPr lang="it-IT" altLang="it-IT" sz="2000" dirty="0">
              <a:latin typeface="Comic Sans MS" pitchFamily="66" charset="0"/>
            </a:endParaRPr>
          </a:p>
        </p:txBody>
      </p:sp>
      <p:pic>
        <p:nvPicPr>
          <p:cNvPr id="14" name="Immagine 13"/>
          <p:cNvPicPr>
            <a:picLocks noChangeAspect="1"/>
          </p:cNvPicPr>
          <p:nvPr/>
        </p:nvPicPr>
        <p:blipFill>
          <a:blip r:embed="rId3"/>
          <a:stretch>
            <a:fillRect/>
          </a:stretch>
        </p:blipFill>
        <p:spPr>
          <a:xfrm>
            <a:off x="64459" y="554038"/>
            <a:ext cx="3095625" cy="4462463"/>
          </a:xfrm>
          <a:prstGeom prst="rect">
            <a:avLst/>
          </a:prstGeom>
        </p:spPr>
      </p:pic>
      <p:sp>
        <p:nvSpPr>
          <p:cNvPr id="15" name="Rettangolo 1"/>
          <p:cNvSpPr>
            <a:spLocks noChangeArrowheads="1"/>
          </p:cNvSpPr>
          <p:nvPr/>
        </p:nvSpPr>
        <p:spPr bwMode="auto">
          <a:xfrm>
            <a:off x="0" y="5016501"/>
            <a:ext cx="291498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it-IT" altLang="it-IT" sz="2000" dirty="0">
                <a:latin typeface="Comic Sans MS" pitchFamily="66" charset="0"/>
              </a:rPr>
              <a:t>La fornarina (Margherita Luti), Raffaello, 1518</a:t>
            </a:r>
            <a:endParaRPr lang="en-US" altLang="it-IT" sz="2000" dirty="0">
              <a:latin typeface="Comic Sans MS" pitchFamily="66" charset="0"/>
            </a:endParaRPr>
          </a:p>
        </p:txBody>
      </p:sp>
    </p:spTree>
    <p:extLst>
      <p:ext uri="{BB962C8B-B14F-4D97-AF65-F5344CB8AC3E}">
        <p14:creationId xmlns:p14="http://schemas.microsoft.com/office/powerpoint/2010/main" val="372228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a:spLocks noChangeArrowheads="1"/>
          </p:cNvSpPr>
          <p:nvPr/>
        </p:nvSpPr>
        <p:spPr bwMode="auto">
          <a:xfrm>
            <a:off x="0" y="1892818"/>
            <a:ext cx="91439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2000" dirty="0">
                <a:solidFill>
                  <a:srgbClr val="FF0000"/>
                </a:solidFill>
                <a:latin typeface="Comic Sans MS" pitchFamily="66" charset="0"/>
              </a:rPr>
              <a:t>Stratificazione di pazienti </a:t>
            </a:r>
            <a:r>
              <a:rPr lang="it-IT" altLang="it-IT" sz="2000" dirty="0">
                <a:latin typeface="Comic Sans MS" pitchFamily="66" charset="0"/>
              </a:rPr>
              <a:t>(tumore al seno) usando la genomica funzionale per l’analisi di 295 tumori. Si scelgono 70 geni con valore prognostico sul decorso clinico delle pazienti (v. </a:t>
            </a:r>
            <a:r>
              <a:rPr lang="it-IT" altLang="it-IT" sz="2000" b="1" i="1" u="sng" dirty="0">
                <a:latin typeface="Comic Sans MS" pitchFamily="66" charset="0"/>
              </a:rPr>
              <a:t>grafico di </a:t>
            </a:r>
            <a:r>
              <a:rPr lang="it-IT" altLang="it-IT" sz="2000" b="1" i="1" u="sng" dirty="0" err="1">
                <a:latin typeface="Comic Sans MS" pitchFamily="66" charset="0"/>
              </a:rPr>
              <a:t>Kaplan</a:t>
            </a:r>
            <a:r>
              <a:rPr lang="it-IT" altLang="it-IT" sz="2000" b="1" i="1" u="sng" dirty="0">
                <a:latin typeface="Comic Sans MS" pitchFamily="66" charset="0"/>
              </a:rPr>
              <a:t>-Meier</a:t>
            </a:r>
            <a:r>
              <a:rPr lang="it-IT" altLang="it-IT" sz="2000" dirty="0">
                <a:latin typeface="Comic Sans MS" pitchFamily="66" charset="0"/>
              </a:rPr>
              <a:t>).</a:t>
            </a:r>
          </a:p>
        </p:txBody>
      </p:sp>
      <p:grpSp>
        <p:nvGrpSpPr>
          <p:cNvPr id="3" name="Gruppo 2"/>
          <p:cNvGrpSpPr>
            <a:grpSpLocks noChangeAspect="1"/>
          </p:cNvGrpSpPr>
          <p:nvPr/>
        </p:nvGrpSpPr>
        <p:grpSpPr>
          <a:xfrm>
            <a:off x="54500" y="3191424"/>
            <a:ext cx="3867057" cy="3600986"/>
            <a:chOff x="2590959" y="3891827"/>
            <a:chExt cx="3075127" cy="2863544"/>
          </a:xfrm>
        </p:grpSpPr>
        <p:pic>
          <p:nvPicPr>
            <p:cNvPr id="4" name="Picture 2" descr="figure_16_04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959" y="3891827"/>
              <a:ext cx="3075127" cy="282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2592729" y="6616475"/>
              <a:ext cx="1099595" cy="1388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6" name="Gruppo 5"/>
          <p:cNvGrpSpPr>
            <a:grpSpLocks noChangeAspect="1"/>
          </p:cNvGrpSpPr>
          <p:nvPr/>
        </p:nvGrpSpPr>
        <p:grpSpPr>
          <a:xfrm>
            <a:off x="4165838" y="3191424"/>
            <a:ext cx="4768686" cy="3262202"/>
            <a:chOff x="5701689" y="3891827"/>
            <a:chExt cx="3406204" cy="2330144"/>
          </a:xfrm>
        </p:grpSpPr>
        <p:pic>
          <p:nvPicPr>
            <p:cNvPr id="7" name="Picture 2" descr="figure_16_04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6325" y="3891827"/>
              <a:ext cx="3401568" cy="229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tangolo 7"/>
            <p:cNvSpPr/>
            <p:nvPr/>
          </p:nvSpPr>
          <p:spPr>
            <a:xfrm>
              <a:off x="5701689" y="6083075"/>
              <a:ext cx="1099595" cy="1388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9" name="Rectangle 5"/>
          <p:cNvSpPr>
            <a:spLocks noChangeArrowheads="1"/>
          </p:cNvSpPr>
          <p:nvPr/>
        </p:nvSpPr>
        <p:spPr bwMode="auto">
          <a:xfrm>
            <a:off x="1898780" y="0"/>
            <a:ext cx="5346441"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it-IT" sz="2400" dirty="0" err="1">
                <a:solidFill>
                  <a:srgbClr val="FF0000"/>
                </a:solidFill>
                <a:latin typeface="Comic Sans MS" pitchFamily="66" charset="0"/>
              </a:rPr>
              <a:t>Analisi</a:t>
            </a:r>
            <a:r>
              <a:rPr lang="en-US" altLang="it-IT" sz="2400" dirty="0">
                <a:solidFill>
                  <a:srgbClr val="FF0000"/>
                </a:solidFill>
                <a:latin typeface="Comic Sans MS" pitchFamily="66" charset="0"/>
              </a:rPr>
              <a:t> e </a:t>
            </a:r>
            <a:r>
              <a:rPr lang="en-US" altLang="it-IT" sz="2400" dirty="0" err="1">
                <a:solidFill>
                  <a:srgbClr val="FF0000"/>
                </a:solidFill>
                <a:latin typeface="Comic Sans MS" pitchFamily="66" charset="0"/>
              </a:rPr>
              <a:t>visualizzazione</a:t>
            </a:r>
            <a:r>
              <a:rPr lang="en-US" altLang="it-IT" sz="2400" dirty="0">
                <a:solidFill>
                  <a:srgbClr val="FF0000"/>
                </a:solidFill>
                <a:latin typeface="Comic Sans MS" pitchFamily="66" charset="0"/>
              </a:rPr>
              <a:t> </a:t>
            </a:r>
            <a:r>
              <a:rPr lang="en-US" altLang="it-IT" sz="2400" dirty="0" err="1">
                <a:solidFill>
                  <a:srgbClr val="FF0000"/>
                </a:solidFill>
                <a:latin typeface="Comic Sans MS" pitchFamily="66" charset="0"/>
              </a:rPr>
              <a:t>dei</a:t>
            </a:r>
            <a:r>
              <a:rPr lang="en-US" altLang="it-IT" sz="2400" dirty="0">
                <a:solidFill>
                  <a:srgbClr val="FF0000"/>
                </a:solidFill>
                <a:latin typeface="Comic Sans MS" pitchFamily="66" charset="0"/>
              </a:rPr>
              <a:t> </a:t>
            </a:r>
            <a:r>
              <a:rPr lang="en-US" altLang="it-IT" sz="2400" dirty="0" err="1">
                <a:solidFill>
                  <a:srgbClr val="FF0000"/>
                </a:solidFill>
                <a:latin typeface="Comic Sans MS" pitchFamily="66" charset="0"/>
              </a:rPr>
              <a:t>tumori</a:t>
            </a:r>
            <a:endParaRPr lang="en-US" altLang="it-IT" sz="2400" dirty="0">
              <a:solidFill>
                <a:srgbClr val="FF0000"/>
              </a:solidFill>
            </a:endParaRPr>
          </a:p>
        </p:txBody>
      </p:sp>
      <p:sp>
        <p:nvSpPr>
          <p:cNvPr id="10" name="Rectangle 164">
            <a:extLst>
              <a:ext uri="{FF2B5EF4-FFF2-40B4-BE49-F238E27FC236}">
                <a16:creationId xmlns:a16="http://schemas.microsoft.com/office/drawing/2014/main" id="{3E3C0D69-3FF3-42E4-B1D7-6514A8F594FB}"/>
              </a:ext>
            </a:extLst>
          </p:cNvPr>
          <p:cNvSpPr>
            <a:spLocks noChangeArrowheads="1"/>
          </p:cNvSpPr>
          <p:nvPr/>
        </p:nvSpPr>
        <p:spPr bwMode="auto">
          <a:xfrm>
            <a:off x="0" y="64155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2000" dirty="0">
                <a:latin typeface="Comic Sans MS" panose="030F0702030302020204" pitchFamily="66" charset="0"/>
              </a:rPr>
              <a:t>Le </a:t>
            </a:r>
            <a:r>
              <a:rPr lang="en-US" altLang="it-IT" sz="2000" i="1" dirty="0" err="1">
                <a:solidFill>
                  <a:srgbClr val="FF0000"/>
                </a:solidFill>
                <a:latin typeface="Comic Sans MS" panose="030F0702030302020204" pitchFamily="66" charset="0"/>
              </a:rPr>
              <a:t>mappatura</a:t>
            </a:r>
            <a:r>
              <a:rPr lang="en-US" altLang="it-IT" sz="2000" i="1" dirty="0">
                <a:solidFill>
                  <a:srgbClr val="FF0000"/>
                </a:solidFill>
                <a:latin typeface="Comic Sans MS" panose="030F0702030302020204" pitchFamily="66" charset="0"/>
              </a:rPr>
              <a:t> </a:t>
            </a:r>
            <a:r>
              <a:rPr lang="en-US" altLang="it-IT" sz="2000" i="1" dirty="0" err="1">
                <a:solidFill>
                  <a:srgbClr val="FF0000"/>
                </a:solidFill>
                <a:latin typeface="Comic Sans MS" panose="030F0702030302020204" pitchFamily="66" charset="0"/>
              </a:rPr>
              <a:t>genomica</a:t>
            </a:r>
            <a:r>
              <a:rPr lang="en-US" altLang="it-IT" sz="2000" i="1" dirty="0">
                <a:solidFill>
                  <a:srgbClr val="FF0000"/>
                </a:solidFill>
                <a:latin typeface="Comic Sans MS" panose="030F0702030302020204" pitchFamily="66" charset="0"/>
              </a:rPr>
              <a:t> e </a:t>
            </a:r>
            <a:r>
              <a:rPr lang="en-US" altLang="it-IT" sz="2000" i="1" dirty="0" err="1">
                <a:solidFill>
                  <a:srgbClr val="FF0000"/>
                </a:solidFill>
                <a:latin typeface="Comic Sans MS" panose="030F0702030302020204" pitchFamily="66" charset="0"/>
              </a:rPr>
              <a:t>proteomica</a:t>
            </a:r>
            <a:r>
              <a:rPr lang="en-US" altLang="it-IT" sz="2000" dirty="0">
                <a:latin typeface="Comic Sans MS" panose="030F0702030302020204" pitchFamily="66" charset="0"/>
              </a:rPr>
              <a:t> di un </a:t>
            </a:r>
            <a:r>
              <a:rPr lang="en-US" altLang="it-IT" sz="2000" dirty="0" err="1">
                <a:latin typeface="Comic Sans MS" panose="030F0702030302020204" pitchFamily="66" charset="0"/>
              </a:rPr>
              <a:t>tumore</a:t>
            </a:r>
            <a:r>
              <a:rPr lang="en-US" altLang="it-IT" sz="2000" dirty="0">
                <a:latin typeface="Comic Sans MS" panose="030F0702030302020204" pitchFamily="66" charset="0"/>
              </a:rPr>
              <a:t> </a:t>
            </a:r>
            <a:r>
              <a:rPr lang="en-US" altLang="it-IT" sz="2000" dirty="0" err="1">
                <a:latin typeface="Comic Sans MS" panose="030F0702030302020204" pitchFamily="66" charset="0"/>
              </a:rPr>
              <a:t>possono</a:t>
            </a:r>
            <a:r>
              <a:rPr lang="en-US" altLang="it-IT" sz="2000" dirty="0">
                <a:latin typeface="Comic Sans MS" panose="030F0702030302020204" pitchFamily="66" charset="0"/>
              </a:rPr>
              <a:t> </a:t>
            </a:r>
            <a:r>
              <a:rPr lang="en-US" altLang="it-IT" sz="2000" dirty="0" err="1">
                <a:latin typeface="Comic Sans MS" panose="030F0702030302020204" pitchFamily="66" charset="0"/>
              </a:rPr>
              <a:t>aiutare</a:t>
            </a:r>
            <a:r>
              <a:rPr lang="en-US" altLang="it-IT" sz="2000" dirty="0">
                <a:latin typeface="Comic Sans MS" panose="030F0702030302020204" pitchFamily="66" charset="0"/>
              </a:rPr>
              <a:t> ad </a:t>
            </a:r>
            <a:r>
              <a:rPr lang="en-US" altLang="it-IT" sz="2000" dirty="0" err="1">
                <a:latin typeface="Comic Sans MS" panose="030F0702030302020204" pitchFamily="66" charset="0"/>
              </a:rPr>
              <a:t>identificare</a:t>
            </a:r>
            <a:r>
              <a:rPr lang="en-US" altLang="it-IT" sz="2000" dirty="0">
                <a:latin typeface="Comic Sans MS" panose="030F0702030302020204" pitchFamily="66" charset="0"/>
              </a:rPr>
              <a:t> </a:t>
            </a:r>
            <a:r>
              <a:rPr lang="en-US" altLang="it-IT" sz="2000" dirty="0" err="1">
                <a:latin typeface="Comic Sans MS" panose="030F0702030302020204" pitchFamily="66" charset="0"/>
              </a:rPr>
              <a:t>rapidamente</a:t>
            </a:r>
            <a:r>
              <a:rPr lang="en-US" altLang="it-IT" sz="2000" dirty="0">
                <a:latin typeface="Comic Sans MS" panose="030F0702030302020204" pitchFamily="66" charset="0"/>
              </a:rPr>
              <a:t> </a:t>
            </a:r>
            <a:r>
              <a:rPr lang="en-US" altLang="it-IT" sz="2000" dirty="0" err="1">
                <a:latin typeface="Comic Sans MS" panose="030F0702030302020204" pitchFamily="66" charset="0"/>
              </a:rPr>
              <a:t>nuove</a:t>
            </a:r>
            <a:r>
              <a:rPr lang="en-US" altLang="it-IT" sz="2000" dirty="0">
                <a:latin typeface="Comic Sans MS" panose="030F0702030302020204" pitchFamily="66" charset="0"/>
              </a:rPr>
              <a:t> </a:t>
            </a:r>
            <a:r>
              <a:rPr lang="en-US" altLang="it-IT" sz="2000" dirty="0" err="1">
                <a:latin typeface="Comic Sans MS" panose="030F0702030302020204" pitchFamily="66" charset="0"/>
              </a:rPr>
              <a:t>proteine</a:t>
            </a:r>
            <a:r>
              <a:rPr lang="en-US" altLang="it-IT" sz="2000" dirty="0">
                <a:latin typeface="Comic Sans MS" panose="030F0702030302020204" pitchFamily="66" charset="0"/>
              </a:rPr>
              <a:t> </a:t>
            </a:r>
            <a:r>
              <a:rPr lang="en-US" altLang="it-IT" sz="2000" dirty="0" err="1">
                <a:latin typeface="Comic Sans MS" panose="030F0702030302020204" pitchFamily="66" charset="0"/>
              </a:rPr>
              <a:t>specificamente</a:t>
            </a:r>
            <a:r>
              <a:rPr lang="en-US" altLang="it-IT" sz="2000" dirty="0">
                <a:latin typeface="Comic Sans MS" panose="030F0702030302020204" pitchFamily="66" charset="0"/>
              </a:rPr>
              <a:t> </a:t>
            </a:r>
            <a:r>
              <a:rPr lang="en-US" altLang="it-IT" sz="2000" dirty="0" err="1">
                <a:latin typeface="Comic Sans MS" panose="030F0702030302020204" pitchFamily="66" charset="0"/>
              </a:rPr>
              <a:t>connesse</a:t>
            </a:r>
            <a:r>
              <a:rPr lang="en-US" altLang="it-IT" sz="2000" dirty="0">
                <a:latin typeface="Comic Sans MS" panose="030F0702030302020204" pitchFamily="66" charset="0"/>
              </a:rPr>
              <a:t> al </a:t>
            </a:r>
            <a:r>
              <a:rPr lang="en-US" altLang="it-IT" sz="2000" dirty="0" err="1">
                <a:latin typeface="Comic Sans MS" panose="030F0702030302020204" pitchFamily="66" charset="0"/>
              </a:rPr>
              <a:t>tumore</a:t>
            </a:r>
            <a:r>
              <a:rPr lang="en-US" altLang="it-IT" sz="2000" dirty="0">
                <a:latin typeface="Comic Sans MS" panose="030F0702030302020204" pitchFamily="66" charset="0"/>
              </a:rPr>
              <a:t>, </a:t>
            </a:r>
            <a:r>
              <a:rPr lang="en-US" altLang="it-IT" sz="2000" dirty="0" err="1">
                <a:latin typeface="Comic Sans MS" panose="030F0702030302020204" pitchFamily="66" charset="0"/>
              </a:rPr>
              <a:t>permettendo</a:t>
            </a:r>
            <a:r>
              <a:rPr lang="en-US" altLang="it-IT" sz="2000" dirty="0">
                <a:latin typeface="Comic Sans MS" panose="030F0702030302020204" pitchFamily="66" charset="0"/>
              </a:rPr>
              <a:t> di </a:t>
            </a:r>
            <a:r>
              <a:rPr lang="en-US" altLang="it-IT" sz="2000" dirty="0" err="1">
                <a:latin typeface="Comic Sans MS" panose="030F0702030302020204" pitchFamily="66" charset="0"/>
              </a:rPr>
              <a:t>sviluppare</a:t>
            </a:r>
            <a:r>
              <a:rPr lang="en-US" altLang="it-IT" sz="2000" dirty="0">
                <a:latin typeface="Comic Sans MS" panose="030F0702030302020204" pitchFamily="66" charset="0"/>
              </a:rPr>
              <a:t> </a:t>
            </a:r>
            <a:r>
              <a:rPr lang="en-US" altLang="it-IT" sz="2000" dirty="0" err="1">
                <a:latin typeface="Comic Sans MS" panose="030F0702030302020204" pitchFamily="66" charset="0"/>
              </a:rPr>
              <a:t>terapie</a:t>
            </a:r>
            <a:r>
              <a:rPr lang="en-US" altLang="it-IT" sz="2000" dirty="0">
                <a:latin typeface="Comic Sans MS" panose="030F0702030302020204" pitchFamily="66" charset="0"/>
              </a:rPr>
              <a:t> </a:t>
            </a:r>
            <a:r>
              <a:rPr lang="en-US" altLang="it-IT" sz="2000" dirty="0" err="1">
                <a:latin typeface="Comic Sans MS" panose="030F0702030302020204" pitchFamily="66" charset="0"/>
              </a:rPr>
              <a:t>dirette</a:t>
            </a:r>
            <a:r>
              <a:rPr lang="en-US" altLang="it-IT" sz="2000" dirty="0">
                <a:latin typeface="Comic Sans MS" panose="030F0702030302020204" pitchFamily="66" charset="0"/>
              </a:rPr>
              <a:t> al </a:t>
            </a:r>
            <a:r>
              <a:rPr lang="en-US" altLang="it-IT" sz="2000" dirty="0" err="1">
                <a:latin typeface="Comic Sans MS" panose="030F0702030302020204" pitchFamily="66" charset="0"/>
              </a:rPr>
              <a:t>singolo</a:t>
            </a:r>
            <a:r>
              <a:rPr lang="en-US" altLang="it-IT" sz="2000" dirty="0">
                <a:latin typeface="Comic Sans MS" panose="030F0702030302020204" pitchFamily="66" charset="0"/>
              </a:rPr>
              <a:t> </a:t>
            </a:r>
            <a:r>
              <a:rPr lang="en-US" altLang="it-IT" sz="2000" dirty="0" err="1">
                <a:latin typeface="Comic Sans MS" panose="030F0702030302020204" pitchFamily="66" charset="0"/>
              </a:rPr>
              <a:t>paziente</a:t>
            </a:r>
            <a:r>
              <a:rPr lang="en-US" altLang="it-IT" sz="2000" dirty="0">
                <a:latin typeface="Comic Sans MS" panose="030F0702030302020204" pitchFamily="66" charset="0"/>
              </a:rPr>
              <a:t>.</a:t>
            </a:r>
            <a:endParaRPr lang="it-IT" altLang="it-IT" sz="2000" dirty="0">
              <a:latin typeface="Comic Sans MS" panose="030F0702030302020204" pitchFamily="66" charset="0"/>
            </a:endParaRPr>
          </a:p>
        </p:txBody>
      </p:sp>
    </p:spTree>
    <p:extLst>
      <p:ext uri="{BB962C8B-B14F-4D97-AF65-F5344CB8AC3E}">
        <p14:creationId xmlns:p14="http://schemas.microsoft.com/office/powerpoint/2010/main" val="2423224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687388" y="-31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solidFill>
                  <a:srgbClr val="FF0000"/>
                </a:solidFill>
                <a:latin typeface="Comic Sans MS" panose="030F0702030302020204" pitchFamily="66" charset="0"/>
              </a:rPr>
              <a:t>Un esempio di amplicone nel tumore al seno</a:t>
            </a:r>
            <a:endParaRPr lang="en-US" altLang="it-IT" sz="2400" b="1">
              <a:solidFill>
                <a:srgbClr val="FF0000"/>
              </a:solidFill>
              <a:latin typeface="Comic Sans MS" panose="030F0702030302020204" pitchFamily="66" charset="0"/>
            </a:endParaRPr>
          </a:p>
        </p:txBody>
      </p:sp>
      <p:grpSp>
        <p:nvGrpSpPr>
          <p:cNvPr id="55299" name="Gruppo 3"/>
          <p:cNvGrpSpPr>
            <a:grpSpLocks/>
          </p:cNvGrpSpPr>
          <p:nvPr/>
        </p:nvGrpSpPr>
        <p:grpSpPr bwMode="auto">
          <a:xfrm>
            <a:off x="3086100" y="541338"/>
            <a:ext cx="5791200" cy="6316662"/>
            <a:chOff x="1622323" y="505843"/>
            <a:chExt cx="5791302" cy="6316663"/>
          </a:xfrm>
        </p:grpSpPr>
        <p:pic>
          <p:nvPicPr>
            <p:cNvPr id="55303" name="Picture 3" descr="fig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75" y="505843"/>
              <a:ext cx="5683250" cy="631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1622323" y="6606606"/>
              <a:ext cx="2403517"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grpSp>
      <p:sp>
        <p:nvSpPr>
          <p:cNvPr id="55300" name="Rectangle 313"/>
          <p:cNvSpPr>
            <a:spLocks noChangeArrowheads="1"/>
          </p:cNvSpPr>
          <p:nvPr/>
        </p:nvSpPr>
        <p:spPr bwMode="auto">
          <a:xfrm>
            <a:off x="0" y="1863725"/>
            <a:ext cx="3149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800">
                <a:latin typeface="Comic Sans MS" panose="030F0702030302020204" pitchFamily="66" charset="0"/>
              </a:rPr>
              <a:t>Si analizzano 160 geni adiacenti ad </a:t>
            </a:r>
            <a:r>
              <a:rPr lang="en-US" altLang="it-IT" sz="1800">
                <a:solidFill>
                  <a:srgbClr val="FF0000"/>
                </a:solidFill>
                <a:latin typeface="Comic Sans MS" panose="030F0702030302020204" pitchFamily="66" charset="0"/>
              </a:rPr>
              <a:t>ErbB2</a:t>
            </a:r>
            <a:r>
              <a:rPr lang="en-US" altLang="it-IT" sz="1800">
                <a:latin typeface="Comic Sans MS" panose="030F0702030302020204" pitchFamily="66" charset="0"/>
              </a:rPr>
              <a:t>, che risulta amplificato in un quarto delle pazienti.</a:t>
            </a:r>
          </a:p>
          <a:p>
            <a:pPr eaLnBrk="1" hangingPunct="1">
              <a:spcBef>
                <a:spcPct val="0"/>
              </a:spcBef>
              <a:buFontTx/>
              <a:buNone/>
            </a:pPr>
            <a:endParaRPr lang="en-US" altLang="it-IT" sz="1800">
              <a:latin typeface="Comic Sans MS" panose="030F0702030302020204" pitchFamily="66" charset="0"/>
            </a:endParaRPr>
          </a:p>
          <a:p>
            <a:pPr eaLnBrk="1" hangingPunct="1">
              <a:spcBef>
                <a:spcPct val="0"/>
              </a:spcBef>
              <a:buFontTx/>
              <a:buNone/>
            </a:pPr>
            <a:r>
              <a:rPr lang="en-US" altLang="it-IT" sz="1800">
                <a:latin typeface="Comic Sans MS" panose="030F0702030302020204" pitchFamily="66" charset="0"/>
              </a:rPr>
              <a:t>Si osservano co-amplificazioni di vari altri geni (</a:t>
            </a:r>
            <a:r>
              <a:rPr lang="en-US" altLang="it-IT" sz="1800">
                <a:solidFill>
                  <a:srgbClr val="FF0000"/>
                </a:solidFill>
                <a:latin typeface="Comic Sans MS" panose="030F0702030302020204" pitchFamily="66" charset="0"/>
              </a:rPr>
              <a:t>amplicone</a:t>
            </a:r>
            <a:r>
              <a:rPr lang="en-US" altLang="it-IT" sz="1800">
                <a:latin typeface="Comic Sans MS" panose="030F0702030302020204" pitchFamily="66" charset="0"/>
              </a:rPr>
              <a:t>), con un potenziale impatto sull’aggressività della neoplasia</a:t>
            </a:r>
          </a:p>
          <a:p>
            <a:pPr eaLnBrk="1" hangingPunct="1">
              <a:spcBef>
                <a:spcPct val="0"/>
              </a:spcBef>
              <a:buFontTx/>
              <a:buNone/>
            </a:pPr>
            <a:r>
              <a:rPr lang="en-US" altLang="it-IT" sz="1800">
                <a:latin typeface="Comic Sans MS" panose="030F0702030302020204" pitchFamily="66" charset="0"/>
              </a:rPr>
              <a:t>es. </a:t>
            </a:r>
            <a:r>
              <a:rPr lang="en-US" altLang="it-IT" sz="1800" u="sng">
                <a:latin typeface="Comic Sans MS" panose="030F0702030302020204" pitchFamily="66" charset="0"/>
              </a:rPr>
              <a:t>GRB7</a:t>
            </a:r>
            <a:r>
              <a:rPr lang="en-US" altLang="it-IT" sz="1800">
                <a:latin typeface="Comic Sans MS" panose="030F0702030302020204" pitchFamily="66" charset="0"/>
              </a:rPr>
              <a:t> interagisce con ErbB2, </a:t>
            </a:r>
            <a:r>
              <a:rPr lang="en-US" altLang="it-IT" sz="1800" u="sng">
                <a:latin typeface="Comic Sans MS" panose="030F0702030302020204" pitchFamily="66" charset="0"/>
              </a:rPr>
              <a:t>PPARB</a:t>
            </a:r>
            <a:r>
              <a:rPr lang="en-US" altLang="it-IT" sz="1800">
                <a:latin typeface="Comic Sans MS" panose="030F0702030302020204" pitchFamily="66" charset="0"/>
              </a:rPr>
              <a:t> ha un ruolo nell’apoptosi</a:t>
            </a:r>
          </a:p>
        </p:txBody>
      </p:sp>
      <p:sp>
        <p:nvSpPr>
          <p:cNvPr id="4" name="Ovale 3"/>
          <p:cNvSpPr/>
          <p:nvPr/>
        </p:nvSpPr>
        <p:spPr>
          <a:xfrm>
            <a:off x="7305675" y="1147763"/>
            <a:ext cx="606425" cy="288925"/>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Ovale 8"/>
          <p:cNvSpPr/>
          <p:nvPr/>
        </p:nvSpPr>
        <p:spPr>
          <a:xfrm>
            <a:off x="7962900" y="3586163"/>
            <a:ext cx="606425" cy="288925"/>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1989596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8"/>
          <p:cNvSpPr>
            <a:spLocks noChangeArrowheads="1"/>
          </p:cNvSpPr>
          <p:nvPr/>
        </p:nvSpPr>
        <p:spPr bwMode="auto">
          <a:xfrm>
            <a:off x="4419600" y="1752600"/>
            <a:ext cx="76200" cy="3352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702030302020204" pitchFamily="66" charset="0"/>
            </a:endParaRPr>
          </a:p>
        </p:txBody>
      </p:sp>
      <p:sp>
        <p:nvSpPr>
          <p:cNvPr id="57347" name="Rectangle 9"/>
          <p:cNvSpPr>
            <a:spLocks noChangeArrowheads="1"/>
          </p:cNvSpPr>
          <p:nvPr/>
        </p:nvSpPr>
        <p:spPr bwMode="auto">
          <a:xfrm>
            <a:off x="8686800" y="1752600"/>
            <a:ext cx="152400" cy="304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702030302020204" pitchFamily="66" charset="0"/>
            </a:endParaRPr>
          </a:p>
        </p:txBody>
      </p:sp>
      <p:sp>
        <p:nvSpPr>
          <p:cNvPr id="57348" name="Rectangle 11"/>
          <p:cNvSpPr>
            <a:spLocks noChangeArrowheads="1"/>
          </p:cNvSpPr>
          <p:nvPr/>
        </p:nvSpPr>
        <p:spPr bwMode="auto">
          <a:xfrm>
            <a:off x="0" y="4048125"/>
            <a:ext cx="9144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dirty="0">
                <a:solidFill>
                  <a:srgbClr val="CC0000"/>
                </a:solidFill>
                <a:latin typeface="Comic Sans MS" panose="030F0702030302020204" pitchFamily="66" charset="0"/>
              </a:rPr>
              <a:t>HER2+ </a:t>
            </a:r>
            <a:r>
              <a:rPr lang="it-IT" altLang="it-IT" sz="1800" dirty="0" err="1">
                <a:solidFill>
                  <a:srgbClr val="CC0000"/>
                </a:solidFill>
                <a:latin typeface="Comic Sans MS" panose="030F0702030302020204" pitchFamily="66" charset="0"/>
              </a:rPr>
              <a:t>breast</a:t>
            </a:r>
            <a:r>
              <a:rPr lang="it-IT" altLang="it-IT" sz="1800" dirty="0">
                <a:solidFill>
                  <a:srgbClr val="CC0000"/>
                </a:solidFill>
                <a:latin typeface="Comic Sans MS" panose="030F0702030302020204" pitchFamily="66" charset="0"/>
              </a:rPr>
              <a:t> </a:t>
            </a:r>
            <a:r>
              <a:rPr lang="it-IT" altLang="it-IT" sz="1800" dirty="0" err="1">
                <a:solidFill>
                  <a:srgbClr val="CC0000"/>
                </a:solidFill>
                <a:latin typeface="Comic Sans MS" panose="030F0702030302020204" pitchFamily="66" charset="0"/>
              </a:rPr>
              <a:t>cancer</a:t>
            </a:r>
            <a:r>
              <a:rPr lang="it-IT" altLang="it-IT" sz="1800" dirty="0">
                <a:solidFill>
                  <a:srgbClr val="CC0000"/>
                </a:solidFill>
                <a:latin typeface="Comic Sans MS" panose="030F0702030302020204" pitchFamily="66" charset="0"/>
              </a:rPr>
              <a:t> </a:t>
            </a:r>
            <a:r>
              <a:rPr lang="it-IT" altLang="it-IT" sz="1800" dirty="0" err="1">
                <a:solidFill>
                  <a:srgbClr val="CC0000"/>
                </a:solidFill>
                <a:latin typeface="Comic Sans MS" panose="030F0702030302020204" pitchFamily="66" charset="0"/>
              </a:rPr>
              <a:t>represents</a:t>
            </a:r>
            <a:r>
              <a:rPr lang="it-IT" altLang="it-IT" sz="1800" dirty="0">
                <a:solidFill>
                  <a:srgbClr val="CC0000"/>
                </a:solidFill>
                <a:latin typeface="Comic Sans MS" panose="030F0702030302020204" pitchFamily="66" charset="0"/>
              </a:rPr>
              <a:t> a </a:t>
            </a:r>
            <a:r>
              <a:rPr lang="it-IT" altLang="it-IT" sz="1800" u="sng" dirty="0" err="1">
                <a:solidFill>
                  <a:srgbClr val="CC0000"/>
                </a:solidFill>
                <a:latin typeface="Comic Sans MS" panose="030F0702030302020204" pitchFamily="66" charset="0"/>
              </a:rPr>
              <a:t>distinct</a:t>
            </a:r>
            <a:r>
              <a:rPr lang="it-IT" altLang="it-IT" sz="1800" dirty="0">
                <a:solidFill>
                  <a:srgbClr val="CC0000"/>
                </a:solidFill>
                <a:latin typeface="Comic Sans MS" panose="030F0702030302020204" pitchFamily="66" charset="0"/>
              </a:rPr>
              <a:t> </a:t>
            </a:r>
            <a:r>
              <a:rPr lang="it-IT" altLang="it-IT" sz="1800" dirty="0" err="1">
                <a:solidFill>
                  <a:srgbClr val="CC0000"/>
                </a:solidFill>
                <a:latin typeface="Comic Sans MS" panose="030F0702030302020204" pitchFamily="66" charset="0"/>
              </a:rPr>
              <a:t>clinicopathological</a:t>
            </a:r>
            <a:r>
              <a:rPr lang="it-IT" altLang="it-IT" sz="1800" dirty="0">
                <a:solidFill>
                  <a:srgbClr val="CC0000"/>
                </a:solidFill>
                <a:latin typeface="Comic Sans MS" panose="030F0702030302020204" pitchFamily="66" charset="0"/>
              </a:rPr>
              <a:t> </a:t>
            </a:r>
            <a:r>
              <a:rPr lang="it-IT" altLang="it-IT" sz="1800" dirty="0" err="1">
                <a:solidFill>
                  <a:srgbClr val="CC0000"/>
                </a:solidFill>
                <a:latin typeface="Comic Sans MS" panose="030F0702030302020204" pitchFamily="66" charset="0"/>
              </a:rPr>
              <a:t>entity</a:t>
            </a:r>
            <a:endParaRPr lang="it-IT" altLang="it-IT" sz="1800" dirty="0">
              <a:solidFill>
                <a:srgbClr val="CC0000"/>
              </a:solidFill>
              <a:latin typeface="Comic Sans MS" panose="030F0702030302020204" pitchFamily="66" charset="0"/>
            </a:endParaRPr>
          </a:p>
          <a:p>
            <a:pPr eaLnBrk="1" hangingPunct="1">
              <a:spcBef>
                <a:spcPct val="0"/>
              </a:spcBef>
              <a:buFontTx/>
              <a:buNone/>
            </a:pPr>
            <a:r>
              <a:rPr lang="it-IT" altLang="it-IT" sz="1800" dirty="0">
                <a:latin typeface="Comic Sans MS" panose="030F0702030302020204" pitchFamily="66" charset="0"/>
              </a:rPr>
              <a:t>	- </a:t>
            </a:r>
            <a:r>
              <a:rPr lang="it-IT" altLang="it-IT" sz="1800" dirty="0" err="1">
                <a:latin typeface="Comic Sans MS" panose="030F0702030302020204" pitchFamily="66" charset="0"/>
              </a:rPr>
              <a:t>poor</a:t>
            </a:r>
            <a:r>
              <a:rPr lang="it-IT" altLang="it-IT" sz="1800" dirty="0">
                <a:latin typeface="Comic Sans MS" panose="030F0702030302020204" pitchFamily="66" charset="0"/>
              </a:rPr>
              <a:t> </a:t>
            </a:r>
            <a:r>
              <a:rPr lang="it-IT" altLang="it-IT" sz="1800" dirty="0" err="1">
                <a:latin typeface="Comic Sans MS" panose="030F0702030302020204" pitchFamily="66" charset="0"/>
              </a:rPr>
              <a:t>prognosis</a:t>
            </a:r>
            <a:r>
              <a:rPr lang="it-IT" altLang="it-IT" sz="1800" dirty="0">
                <a:latin typeface="Comic Sans MS" panose="030F0702030302020204" pitchFamily="66" charset="0"/>
              </a:rPr>
              <a:t>, brain  </a:t>
            </a:r>
            <a:r>
              <a:rPr lang="it-IT" altLang="it-IT" sz="1800" dirty="0" err="1">
                <a:latin typeface="Comic Sans MS" panose="030F0702030302020204" pitchFamily="66" charset="0"/>
              </a:rPr>
              <a:t>metastases</a:t>
            </a:r>
            <a:endParaRPr lang="it-IT" altLang="it-IT" sz="1800" dirty="0">
              <a:latin typeface="Comic Sans MS" panose="030F0702030302020204" pitchFamily="66" charset="0"/>
            </a:endParaRPr>
          </a:p>
          <a:p>
            <a:pPr eaLnBrk="1" hangingPunct="1">
              <a:spcBef>
                <a:spcPct val="0"/>
              </a:spcBef>
              <a:buFontTx/>
              <a:buNone/>
            </a:pPr>
            <a:r>
              <a:rPr lang="it-IT" altLang="it-IT" sz="1800" dirty="0">
                <a:latin typeface="Comic Sans MS" panose="030F0702030302020204" pitchFamily="66" charset="0"/>
              </a:rPr>
              <a:t>	- high grade, high </a:t>
            </a:r>
            <a:r>
              <a:rPr lang="it-IT" altLang="it-IT" sz="1800" dirty="0" err="1">
                <a:latin typeface="Comic Sans MS" panose="030F0702030302020204" pitchFamily="66" charset="0"/>
              </a:rPr>
              <a:t>proliferation</a:t>
            </a:r>
            <a:r>
              <a:rPr lang="it-IT" altLang="it-IT" sz="1800" dirty="0">
                <a:latin typeface="Comic Sans MS" panose="030F0702030302020204" pitchFamily="66" charset="0"/>
              </a:rPr>
              <a:t> rates</a:t>
            </a:r>
          </a:p>
          <a:p>
            <a:pPr eaLnBrk="1" hangingPunct="1">
              <a:spcBef>
                <a:spcPct val="0"/>
              </a:spcBef>
              <a:buFontTx/>
              <a:buNone/>
            </a:pPr>
            <a:r>
              <a:rPr lang="it-IT" altLang="it-IT" sz="1800" dirty="0">
                <a:latin typeface="Comic Sans MS" panose="030F0702030302020204" pitchFamily="66" charset="0"/>
              </a:rPr>
              <a:t>	- </a:t>
            </a:r>
            <a:r>
              <a:rPr lang="it-IT" altLang="it-IT" sz="1800" dirty="0" err="1">
                <a:latin typeface="Comic Sans MS" panose="030F0702030302020204" pitchFamily="66" charset="0"/>
              </a:rPr>
              <a:t>reduced</a:t>
            </a:r>
            <a:r>
              <a:rPr lang="it-IT" altLang="it-IT" sz="1800" dirty="0">
                <a:latin typeface="Comic Sans MS" panose="030F0702030302020204" pitchFamily="66" charset="0"/>
              </a:rPr>
              <a:t> ER and PR </a:t>
            </a:r>
            <a:r>
              <a:rPr lang="it-IT" altLang="it-IT" sz="1800" dirty="0" err="1">
                <a:latin typeface="Comic Sans MS" panose="030F0702030302020204" pitchFamily="66" charset="0"/>
              </a:rPr>
              <a:t>expression</a:t>
            </a:r>
            <a:r>
              <a:rPr lang="it-IT" altLang="it-IT" sz="1800" dirty="0">
                <a:latin typeface="Comic Sans MS" panose="030F0702030302020204" pitchFamily="66" charset="0"/>
              </a:rPr>
              <a:t> </a:t>
            </a:r>
          </a:p>
        </p:txBody>
      </p:sp>
      <p:pic>
        <p:nvPicPr>
          <p:cNvPr id="57349" name="Picture 2" descr="figure_04_04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6100"/>
            <a:ext cx="5513388" cy="35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0" name="CasellaDiTesto 12"/>
          <p:cNvSpPr txBox="1">
            <a:spLocks noChangeArrowheads="1"/>
          </p:cNvSpPr>
          <p:nvPr/>
        </p:nvSpPr>
        <p:spPr bwMode="auto">
          <a:xfrm>
            <a:off x="1295400" y="11113"/>
            <a:ext cx="655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latin typeface="Comic Sans MS" panose="030F0702030302020204" pitchFamily="66" charset="0"/>
              </a:rPr>
              <a:t>Her2 amplification as a </a:t>
            </a:r>
            <a:r>
              <a:rPr lang="it-IT" altLang="it-IT" sz="2400" b="1">
                <a:latin typeface="Comic Sans MS" panose="030F0702030302020204" pitchFamily="66" charset="0"/>
              </a:rPr>
              <a:t>prognostic</a:t>
            </a:r>
            <a:r>
              <a:rPr lang="it-IT" altLang="it-IT" sz="2400">
                <a:latin typeface="Comic Sans MS" panose="030F0702030302020204" pitchFamily="66" charset="0"/>
              </a:rPr>
              <a:t> marker</a:t>
            </a:r>
          </a:p>
        </p:txBody>
      </p:sp>
      <p:sp>
        <p:nvSpPr>
          <p:cNvPr id="57351" name="Line 11"/>
          <p:cNvSpPr>
            <a:spLocks noChangeShapeType="1"/>
          </p:cNvSpPr>
          <p:nvPr/>
        </p:nvSpPr>
        <p:spPr bwMode="auto">
          <a:xfrm>
            <a:off x="0" y="469900"/>
            <a:ext cx="91440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57352"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7125" y="525463"/>
            <a:ext cx="2555875"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3" name="Rectangle 11"/>
          <p:cNvSpPr>
            <a:spLocks noChangeArrowheads="1"/>
          </p:cNvSpPr>
          <p:nvPr/>
        </p:nvSpPr>
        <p:spPr bwMode="auto">
          <a:xfrm>
            <a:off x="5899150" y="3228975"/>
            <a:ext cx="32686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solidFill>
                  <a:srgbClr val="CC0000"/>
                </a:solidFill>
                <a:latin typeface="Comic Sans MS" panose="030F0702030302020204" pitchFamily="66" charset="0"/>
              </a:rPr>
              <a:t>HER2 double minute </a:t>
            </a:r>
            <a:r>
              <a:rPr lang="it-IT" altLang="it-IT" sz="1800">
                <a:latin typeface="Comic Sans MS" panose="030F0702030302020204" pitchFamily="66" charset="0"/>
              </a:rPr>
              <a:t>in a mouse breast cancer genome</a:t>
            </a:r>
          </a:p>
        </p:txBody>
      </p:sp>
      <p:sp>
        <p:nvSpPr>
          <p:cNvPr id="10" name="Rettangolo 9"/>
          <p:cNvSpPr>
            <a:spLocks noChangeArrowheads="1"/>
          </p:cNvSpPr>
          <p:nvPr/>
        </p:nvSpPr>
        <p:spPr bwMode="auto">
          <a:xfrm>
            <a:off x="0" y="535940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r>
              <a:rPr lang="en-US" altLang="it-IT" dirty="0"/>
              <a:t>In human breast cancers, overexpression of the HER2/Neu receptor correlates with increased rates of DNA synthesis, better anchorage-independent growth, greater efficiency in forming tumors when implanted into host mice (tumorigenicity), greater tendency to metastasize, and less dependence on estrogen for their growth. </a:t>
            </a:r>
          </a:p>
          <a:p>
            <a:r>
              <a:rPr lang="en-US" altLang="it-IT" dirty="0"/>
              <a:t>Hence</a:t>
            </a:r>
            <a:r>
              <a:rPr lang="en-US" altLang="it-IT" dirty="0">
                <a:solidFill>
                  <a:srgbClr val="FF0000"/>
                </a:solidFill>
              </a:rPr>
              <a:t>, receptor-mediated pleiotropic effects</a:t>
            </a:r>
            <a:r>
              <a:rPr lang="en-US" altLang="it-IT" dirty="0"/>
              <a:t>.</a:t>
            </a:r>
            <a:endParaRPr lang="en-US" altLang="it-IT" sz="2000" dirty="0"/>
          </a:p>
        </p:txBody>
      </p:sp>
    </p:spTree>
    <p:extLst>
      <p:ext uri="{BB962C8B-B14F-4D97-AF65-F5344CB8AC3E}">
        <p14:creationId xmlns:p14="http://schemas.microsoft.com/office/powerpoint/2010/main" val="3486076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ChangeArrowheads="1"/>
          </p:cNvSpPr>
          <p:nvPr/>
        </p:nvSpPr>
        <p:spPr bwMode="auto">
          <a:xfrm>
            <a:off x="1631950" y="-6350"/>
            <a:ext cx="58801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solidFill>
                  <a:srgbClr val="FF0000"/>
                </a:solidFill>
                <a:latin typeface="Comic Sans MS" panose="030F0702030302020204" pitchFamily="66" charset="0"/>
              </a:rPr>
              <a:t>Signal Transduction by the </a:t>
            </a:r>
            <a:r>
              <a:rPr lang="it-IT" altLang="it-IT" sz="2400" b="1">
                <a:solidFill>
                  <a:srgbClr val="FF0000"/>
                </a:solidFill>
                <a:latin typeface="Comic Sans MS" panose="030F0702030302020204" pitchFamily="66" charset="0"/>
              </a:rPr>
              <a:t>HER</a:t>
            </a:r>
            <a:r>
              <a:rPr lang="it-IT" altLang="it-IT" sz="2400">
                <a:solidFill>
                  <a:srgbClr val="FF0000"/>
                </a:solidFill>
                <a:latin typeface="Comic Sans MS" panose="030F0702030302020204" pitchFamily="66" charset="0"/>
              </a:rPr>
              <a:t> Family</a:t>
            </a:r>
          </a:p>
        </p:txBody>
      </p:sp>
      <p:sp>
        <p:nvSpPr>
          <p:cNvPr id="59395" name="Rectangle 6"/>
          <p:cNvSpPr>
            <a:spLocks noChangeArrowheads="1"/>
          </p:cNvSpPr>
          <p:nvPr/>
        </p:nvSpPr>
        <p:spPr bwMode="auto">
          <a:xfrm>
            <a:off x="0" y="5414963"/>
            <a:ext cx="914400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000" dirty="0">
                <a:solidFill>
                  <a:srgbClr val="FF0000"/>
                </a:solidFill>
                <a:latin typeface="Comic Sans MS" panose="030F0702030302020204" pitchFamily="66" charset="0"/>
              </a:rPr>
              <a:t>The HER2/ErbB2/</a:t>
            </a:r>
            <a:r>
              <a:rPr lang="en-US" altLang="it-IT" sz="2000" dirty="0" err="1">
                <a:solidFill>
                  <a:srgbClr val="FF0000"/>
                </a:solidFill>
                <a:latin typeface="Comic Sans MS" panose="030F0702030302020204" pitchFamily="66" charset="0"/>
              </a:rPr>
              <a:t>Neu</a:t>
            </a:r>
            <a:r>
              <a:rPr lang="en-US" altLang="it-IT" sz="2000" dirty="0">
                <a:solidFill>
                  <a:srgbClr val="FF0000"/>
                </a:solidFill>
                <a:latin typeface="Comic Sans MS" panose="030F0702030302020204" pitchFamily="66" charset="0"/>
              </a:rPr>
              <a:t> receptor</a:t>
            </a:r>
            <a:r>
              <a:rPr lang="it-IT" altLang="it-IT" sz="2000" dirty="0">
                <a:solidFill>
                  <a:srgbClr val="FF0000"/>
                </a:solidFill>
                <a:latin typeface="Comic Sans MS" panose="030F0702030302020204" pitchFamily="66" charset="0"/>
              </a:rPr>
              <a:t> </a:t>
            </a:r>
            <a:r>
              <a:rPr lang="it-IT" altLang="it-IT" sz="2000" dirty="0" err="1">
                <a:latin typeface="Comic Sans MS" panose="030F0702030302020204" pitchFamily="66" charset="0"/>
              </a:rPr>
              <a:t>is</a:t>
            </a:r>
            <a:r>
              <a:rPr lang="it-IT" altLang="it-IT" sz="2000" dirty="0">
                <a:latin typeface="Comic Sans MS" panose="030F0702030302020204" pitchFamily="66" charset="0"/>
              </a:rPr>
              <a:t> </a:t>
            </a:r>
            <a:r>
              <a:rPr lang="it-IT" altLang="it-IT" sz="2000" dirty="0" err="1">
                <a:latin typeface="Comic Sans MS" panose="030F0702030302020204" pitchFamily="66" charset="0"/>
              </a:rPr>
              <a:t>overexpressed</a:t>
            </a:r>
            <a:r>
              <a:rPr lang="it-IT" altLang="it-IT" sz="2000" dirty="0">
                <a:latin typeface="Comic Sans MS" panose="030F0702030302020204" pitchFamily="66" charset="0"/>
              </a:rPr>
              <a:t> on </a:t>
            </a:r>
            <a:r>
              <a:rPr lang="it-IT" altLang="it-IT" sz="2000" b="1" u="sng" dirty="0">
                <a:latin typeface="Comic Sans MS" panose="030F0702030302020204" pitchFamily="66" charset="0"/>
              </a:rPr>
              <a:t>30%</a:t>
            </a:r>
            <a:r>
              <a:rPr lang="it-IT" altLang="it-IT" sz="2000" u="sng" dirty="0">
                <a:latin typeface="Comic Sans MS" panose="030F0702030302020204" pitchFamily="66" charset="0"/>
              </a:rPr>
              <a:t> of </a:t>
            </a:r>
            <a:r>
              <a:rPr lang="it-IT" altLang="it-IT" sz="2000" u="sng" dirty="0" err="1">
                <a:latin typeface="Comic Sans MS" panose="030F0702030302020204" pitchFamily="66" charset="0"/>
              </a:rPr>
              <a:t>breast</a:t>
            </a:r>
            <a:r>
              <a:rPr lang="it-IT" altLang="it-IT" sz="2000" u="sng" dirty="0">
                <a:latin typeface="Comic Sans MS" panose="030F0702030302020204" pitchFamily="66" charset="0"/>
              </a:rPr>
              <a:t> </a:t>
            </a:r>
            <a:r>
              <a:rPr lang="it-IT" altLang="it-IT" sz="2000" u="sng" dirty="0" err="1">
                <a:latin typeface="Comic Sans MS" panose="030F0702030302020204" pitchFamily="66" charset="0"/>
              </a:rPr>
              <a:t>cancers</a:t>
            </a:r>
            <a:r>
              <a:rPr lang="it-IT" altLang="it-IT" sz="2000" dirty="0">
                <a:latin typeface="Comic Sans MS" panose="030F0702030302020204" pitchFamily="66" charset="0"/>
              </a:rPr>
              <a:t>, and </a:t>
            </a:r>
            <a:r>
              <a:rPr lang="it-IT" altLang="it-IT" sz="2000" dirty="0" err="1">
                <a:latin typeface="Comic Sans MS" panose="030F0702030302020204" pitchFamily="66" charset="0"/>
              </a:rPr>
              <a:t>adenocarcinomas</a:t>
            </a:r>
            <a:r>
              <a:rPr lang="it-IT" altLang="it-IT" sz="2000" dirty="0">
                <a:latin typeface="Comic Sans MS" panose="030F0702030302020204" pitchFamily="66" charset="0"/>
              </a:rPr>
              <a:t> of the </a:t>
            </a:r>
            <a:r>
              <a:rPr lang="it-IT" altLang="it-IT" sz="2000" dirty="0" err="1">
                <a:latin typeface="Comic Sans MS" panose="030F0702030302020204" pitchFamily="66" charset="0"/>
              </a:rPr>
              <a:t>ovary</a:t>
            </a:r>
            <a:r>
              <a:rPr lang="it-IT" altLang="it-IT" sz="2000" dirty="0">
                <a:latin typeface="Comic Sans MS" panose="030F0702030302020204" pitchFamily="66" charset="0"/>
              </a:rPr>
              <a:t>, prostate, </a:t>
            </a:r>
            <a:r>
              <a:rPr lang="it-IT" altLang="it-IT" sz="2000" dirty="0" err="1">
                <a:latin typeface="Comic Sans MS" panose="030F0702030302020204" pitchFamily="66" charset="0"/>
              </a:rPr>
              <a:t>lung</a:t>
            </a:r>
            <a:r>
              <a:rPr lang="it-IT" altLang="it-IT" sz="2000" dirty="0">
                <a:latin typeface="Comic Sans MS" panose="030F0702030302020204" pitchFamily="66" charset="0"/>
              </a:rPr>
              <a:t> and </a:t>
            </a:r>
            <a:r>
              <a:rPr lang="it-IT" altLang="it-IT" sz="2000" dirty="0" err="1">
                <a:latin typeface="Comic Sans MS" panose="030F0702030302020204" pitchFamily="66" charset="0"/>
              </a:rPr>
              <a:t>gastrointestinal</a:t>
            </a:r>
            <a:r>
              <a:rPr lang="it-IT" altLang="it-IT" sz="2000" dirty="0">
                <a:latin typeface="Comic Sans MS" panose="030F0702030302020204" pitchFamily="66" charset="0"/>
              </a:rPr>
              <a:t> </a:t>
            </a:r>
            <a:r>
              <a:rPr lang="it-IT" altLang="it-IT" sz="2000" dirty="0" err="1">
                <a:latin typeface="Comic Sans MS" panose="030F0702030302020204" pitchFamily="66" charset="0"/>
              </a:rPr>
              <a:t>tract</a:t>
            </a:r>
            <a:r>
              <a:rPr lang="it-IT" altLang="it-IT" sz="2000" dirty="0">
                <a:latin typeface="Comic Sans MS" panose="030F0702030302020204" pitchFamily="66" charset="0"/>
              </a:rPr>
              <a:t>.</a:t>
            </a:r>
            <a:r>
              <a:rPr lang="en-US" altLang="it-IT" sz="2000" dirty="0">
                <a:latin typeface="Comic Sans MS" panose="030F0702030302020204" pitchFamily="66" charset="0"/>
              </a:rPr>
              <a:t> It lacks its own ligand, but it forms heterodimers with the HER1/EGF-R or HER3 receptor. </a:t>
            </a:r>
            <a:endParaRPr lang="it-IT" altLang="it-IT" sz="2000" dirty="0">
              <a:latin typeface="Comic Sans MS" panose="030F0702030302020204" pitchFamily="66" charset="0"/>
            </a:endParaRPr>
          </a:p>
        </p:txBody>
      </p:sp>
      <p:grpSp>
        <p:nvGrpSpPr>
          <p:cNvPr id="59396" name="Gruppo 2"/>
          <p:cNvGrpSpPr>
            <a:grpSpLocks noChangeAspect="1"/>
          </p:cNvGrpSpPr>
          <p:nvPr/>
        </p:nvGrpSpPr>
        <p:grpSpPr bwMode="auto">
          <a:xfrm>
            <a:off x="947738" y="776288"/>
            <a:ext cx="6699250" cy="4402137"/>
            <a:chOff x="446088" y="627063"/>
            <a:chExt cx="8210550" cy="5394325"/>
          </a:xfrm>
        </p:grpSpPr>
        <p:pic>
          <p:nvPicPr>
            <p:cNvPr id="59399" name="Picture 3" descr="her2 signa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627063"/>
              <a:ext cx="821055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1"/>
            <p:cNvSpPr/>
            <p:nvPr/>
          </p:nvSpPr>
          <p:spPr>
            <a:xfrm rot="20697422">
              <a:off x="1442250" y="1150349"/>
              <a:ext cx="1112899" cy="2377160"/>
            </a:xfrm>
            <a:prstGeom prst="ellipse">
              <a:avLst/>
            </a:prstGeom>
            <a:noFill/>
            <a:ln w="28575">
              <a:solidFill>
                <a:srgbClr val="FF3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Calibri" panose="020F0502020204030204" pitchFamily="34" charset="0"/>
              </a:endParaRPr>
            </a:p>
          </p:txBody>
        </p:sp>
      </p:grpSp>
      <p:sp>
        <p:nvSpPr>
          <p:cNvPr id="59397" name="Line 11"/>
          <p:cNvSpPr>
            <a:spLocks noChangeShapeType="1"/>
          </p:cNvSpPr>
          <p:nvPr/>
        </p:nvSpPr>
        <p:spPr bwMode="auto">
          <a:xfrm>
            <a:off x="0" y="539750"/>
            <a:ext cx="91440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9398" name="Rectangle 4"/>
          <p:cNvSpPr>
            <a:spLocks noChangeArrowheads="1"/>
          </p:cNvSpPr>
          <p:nvPr/>
        </p:nvSpPr>
        <p:spPr bwMode="auto">
          <a:xfrm>
            <a:off x="6408738" y="776288"/>
            <a:ext cx="2735262"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i="1">
                <a:latin typeface="Comic Sans MS" panose="030F0702030302020204" pitchFamily="66" charset="0"/>
              </a:rPr>
              <a:t>n engl j med 357:1, 2007</a:t>
            </a:r>
          </a:p>
        </p:txBody>
      </p:sp>
    </p:spTree>
    <p:extLst>
      <p:ext uri="{BB962C8B-B14F-4D97-AF65-F5344CB8AC3E}">
        <p14:creationId xmlns:p14="http://schemas.microsoft.com/office/powerpoint/2010/main" val="3457145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0" y="673418"/>
            <a:ext cx="9144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it-IT" sz="1800" dirty="0">
                <a:latin typeface="Comic Sans MS" pitchFamily="66" charset="0"/>
                <a:cs typeface="Arial" charset="0"/>
              </a:rPr>
              <a:t>Il primo </a:t>
            </a:r>
            <a:r>
              <a:rPr lang="en-US" altLang="it-IT" sz="1800" dirty="0" err="1">
                <a:latin typeface="Comic Sans MS" pitchFamily="66" charset="0"/>
                <a:cs typeface="Arial" charset="0"/>
              </a:rPr>
              <a:t>esempio</a:t>
            </a:r>
            <a:r>
              <a:rPr lang="en-US" altLang="it-IT" sz="1800" dirty="0">
                <a:latin typeface="Comic Sans MS" pitchFamily="66" charset="0"/>
                <a:cs typeface="Arial" charset="0"/>
              </a:rPr>
              <a:t> di </a:t>
            </a:r>
            <a:r>
              <a:rPr lang="en-US" altLang="it-IT" sz="1800" dirty="0" err="1">
                <a:latin typeface="Comic Sans MS" pitchFamily="66" charset="0"/>
                <a:cs typeface="Arial" charset="0"/>
              </a:rPr>
              <a:t>terapia</a:t>
            </a:r>
            <a:r>
              <a:rPr lang="en-US" altLang="it-IT" sz="1800" dirty="0">
                <a:latin typeface="Comic Sans MS" pitchFamily="66" charset="0"/>
                <a:cs typeface="Arial" charset="0"/>
              </a:rPr>
              <a:t> </a:t>
            </a:r>
            <a:r>
              <a:rPr lang="en-US" altLang="it-IT" sz="1800" dirty="0" err="1">
                <a:latin typeface="Comic Sans MS" pitchFamily="66" charset="0"/>
                <a:cs typeface="Arial" charset="0"/>
              </a:rPr>
              <a:t>mirata</a:t>
            </a:r>
            <a:r>
              <a:rPr lang="en-US" altLang="it-IT" sz="1800" dirty="0">
                <a:latin typeface="Comic Sans MS" pitchFamily="66" charset="0"/>
                <a:cs typeface="Arial" charset="0"/>
              </a:rPr>
              <a:t> è </a:t>
            </a:r>
            <a:r>
              <a:rPr lang="en-US" altLang="it-IT" sz="1800" dirty="0" err="1">
                <a:latin typeface="Comic Sans MS" pitchFamily="66" charset="0"/>
                <a:cs typeface="Arial" charset="0"/>
              </a:rPr>
              <a:t>stato</a:t>
            </a:r>
            <a:r>
              <a:rPr lang="en-US" altLang="it-IT" sz="1800" dirty="0">
                <a:latin typeface="Comic Sans MS" pitchFamily="66" charset="0"/>
                <a:cs typeface="Arial" charset="0"/>
              </a:rPr>
              <a:t> </a:t>
            </a:r>
            <a:r>
              <a:rPr lang="en-US" altLang="it-IT" sz="1800" dirty="0" err="1">
                <a:latin typeface="Comic Sans MS" pitchFamily="66" charset="0"/>
                <a:cs typeface="Arial" charset="0"/>
              </a:rPr>
              <a:t>il</a:t>
            </a:r>
            <a:r>
              <a:rPr lang="en-US" altLang="it-IT" sz="1800" dirty="0">
                <a:latin typeface="Comic Sans MS" pitchFamily="66" charset="0"/>
                <a:cs typeface="Arial" charset="0"/>
              </a:rPr>
              <a:t> </a:t>
            </a:r>
            <a:r>
              <a:rPr lang="en-US" altLang="it-IT" sz="1800" i="1" u="sng" dirty="0" err="1">
                <a:solidFill>
                  <a:srgbClr val="FF0000"/>
                </a:solidFill>
                <a:latin typeface="Comic Sans MS" pitchFamily="66" charset="0"/>
                <a:cs typeface="Arial" charset="0"/>
              </a:rPr>
              <a:t>Gleevec</a:t>
            </a:r>
            <a:r>
              <a:rPr lang="en-US" altLang="it-IT" sz="1800" dirty="0">
                <a:latin typeface="Comic Sans MS" pitchFamily="66" charset="0"/>
                <a:cs typeface="Arial" charset="0"/>
              </a:rPr>
              <a:t> (STI571, </a:t>
            </a:r>
            <a:r>
              <a:rPr lang="en-US" altLang="it-IT" sz="1800" dirty="0" err="1">
                <a:latin typeface="Comic Sans MS" pitchFamily="66" charset="0"/>
                <a:cs typeface="Arial" charset="0"/>
              </a:rPr>
              <a:t>Imatinib</a:t>
            </a:r>
            <a:r>
              <a:rPr lang="en-US" altLang="it-IT" sz="1800" dirty="0">
                <a:latin typeface="Comic Sans MS" pitchFamily="66" charset="0"/>
                <a:cs typeface="Arial" charset="0"/>
              </a:rPr>
              <a:t>), un </a:t>
            </a:r>
            <a:r>
              <a:rPr lang="en-US" altLang="it-IT" sz="1800" dirty="0" err="1">
                <a:latin typeface="Comic Sans MS" pitchFamily="66" charset="0"/>
                <a:cs typeface="Arial" charset="0"/>
              </a:rPr>
              <a:t>inibitore</a:t>
            </a:r>
            <a:r>
              <a:rPr lang="en-US" altLang="it-IT" sz="1800" dirty="0">
                <a:latin typeface="Comic Sans MS" pitchFamily="66" charset="0"/>
                <a:cs typeface="Arial" charset="0"/>
              </a:rPr>
              <a:t> </a:t>
            </a:r>
            <a:r>
              <a:rPr lang="en-US" altLang="it-IT" sz="1800" dirty="0" err="1">
                <a:latin typeface="Comic Sans MS" pitchFamily="66" charset="0"/>
                <a:cs typeface="Arial" charset="0"/>
              </a:rPr>
              <a:t>chimico</a:t>
            </a:r>
            <a:r>
              <a:rPr lang="en-US" altLang="it-IT" sz="1800" dirty="0">
                <a:latin typeface="Comic Sans MS" pitchFamily="66" charset="0"/>
                <a:cs typeface="Arial" charset="0"/>
              </a:rPr>
              <a:t> </a:t>
            </a:r>
            <a:r>
              <a:rPr lang="en-US" altLang="it-IT" sz="1800" dirty="0" err="1">
                <a:latin typeface="Comic Sans MS" pitchFamily="66" charset="0"/>
                <a:cs typeface="Arial" charset="0"/>
              </a:rPr>
              <a:t>delle</a:t>
            </a:r>
            <a:r>
              <a:rPr lang="en-US" altLang="it-IT" sz="1800" dirty="0">
                <a:latin typeface="Comic Sans MS" pitchFamily="66" charset="0"/>
                <a:cs typeface="Arial" charset="0"/>
              </a:rPr>
              <a:t> </a:t>
            </a:r>
            <a:r>
              <a:rPr lang="en-US" altLang="it-IT" sz="1800" dirty="0" err="1">
                <a:latin typeface="Comic Sans MS" pitchFamily="66" charset="0"/>
                <a:cs typeface="Arial" charset="0"/>
              </a:rPr>
              <a:t>tirosina</a:t>
            </a:r>
            <a:r>
              <a:rPr lang="en-US" altLang="it-IT" sz="1800" dirty="0">
                <a:latin typeface="Comic Sans MS" pitchFamily="66" charset="0"/>
                <a:cs typeface="Arial" charset="0"/>
              </a:rPr>
              <a:t>-chinasi </a:t>
            </a:r>
            <a:r>
              <a:rPr lang="en-US" altLang="it-IT" sz="1800" dirty="0" err="1">
                <a:latin typeface="Comic Sans MS" pitchFamily="66" charset="0"/>
                <a:cs typeface="Arial" charset="0"/>
              </a:rPr>
              <a:t>Bcr-Abl</a:t>
            </a:r>
            <a:r>
              <a:rPr lang="en-US" altLang="it-IT" sz="1800" dirty="0">
                <a:latin typeface="Comic Sans MS" pitchFamily="66" charset="0"/>
                <a:cs typeface="Arial" charset="0"/>
              </a:rPr>
              <a:t>, c-Kit and PDGF-R. Il </a:t>
            </a:r>
            <a:r>
              <a:rPr lang="en-US" altLang="it-IT" sz="1800" dirty="0" err="1">
                <a:latin typeface="Comic Sans MS" pitchFamily="66" charset="0"/>
                <a:cs typeface="Arial" charset="0"/>
              </a:rPr>
              <a:t>Gleevec</a:t>
            </a:r>
            <a:r>
              <a:rPr lang="en-US" altLang="it-IT" sz="1800" dirty="0">
                <a:latin typeface="Comic Sans MS" pitchFamily="66" charset="0"/>
                <a:cs typeface="Arial" charset="0"/>
              </a:rPr>
              <a:t> causa la </a:t>
            </a:r>
            <a:r>
              <a:rPr lang="en-US" altLang="it-IT" sz="1800" dirty="0" err="1">
                <a:latin typeface="Comic Sans MS" pitchFamily="66" charset="0"/>
                <a:cs typeface="Arial" charset="0"/>
              </a:rPr>
              <a:t>scomparsa</a:t>
            </a:r>
            <a:r>
              <a:rPr lang="en-US" altLang="it-IT" sz="1800" dirty="0">
                <a:latin typeface="Comic Sans MS" pitchFamily="66" charset="0"/>
                <a:cs typeface="Arial" charset="0"/>
              </a:rPr>
              <a:t> di cellule </a:t>
            </a:r>
            <a:r>
              <a:rPr lang="en-US" altLang="it-IT" sz="1800" dirty="0" err="1">
                <a:latin typeface="Comic Sans MS" pitchFamily="66" charset="0"/>
                <a:cs typeface="Arial" charset="0"/>
              </a:rPr>
              <a:t>maligne</a:t>
            </a:r>
            <a:r>
              <a:rPr lang="en-US" altLang="it-IT" sz="1800" dirty="0">
                <a:latin typeface="Comic Sans MS" pitchFamily="66" charset="0"/>
                <a:cs typeface="Arial" charset="0"/>
              </a:rPr>
              <a:t> </a:t>
            </a:r>
            <a:r>
              <a:rPr lang="en-US" altLang="it-IT" sz="1800" dirty="0" err="1">
                <a:latin typeface="Comic Sans MS" pitchFamily="66" charset="0"/>
                <a:cs typeface="Arial" charset="0"/>
              </a:rPr>
              <a:t>che</a:t>
            </a:r>
            <a:r>
              <a:rPr lang="en-US" altLang="it-IT" sz="1800" dirty="0">
                <a:latin typeface="Comic Sans MS" pitchFamily="66" charset="0"/>
                <a:cs typeface="Arial" charset="0"/>
              </a:rPr>
              <a:t> </a:t>
            </a:r>
            <a:r>
              <a:rPr lang="en-US" altLang="it-IT" sz="1800" dirty="0" err="1">
                <a:latin typeface="Comic Sans MS" pitchFamily="66" charset="0"/>
                <a:cs typeface="Arial" charset="0"/>
              </a:rPr>
              <a:t>esprimono</a:t>
            </a:r>
            <a:r>
              <a:rPr lang="en-US" altLang="it-IT" sz="1800" dirty="0">
                <a:latin typeface="Comic Sans MS" pitchFamily="66" charset="0"/>
                <a:cs typeface="Arial" charset="0"/>
              </a:rPr>
              <a:t> c-Kit, PDGF-R e </a:t>
            </a:r>
            <a:r>
              <a:rPr lang="en-US" altLang="it-IT" sz="1800" dirty="0" err="1">
                <a:latin typeface="Comic Sans MS" pitchFamily="66" charset="0"/>
                <a:cs typeface="Arial" charset="0"/>
              </a:rPr>
              <a:t>Bcr-Abl</a:t>
            </a:r>
            <a:r>
              <a:rPr lang="en-US" altLang="it-IT" sz="1800" dirty="0">
                <a:latin typeface="Comic Sans MS" pitchFamily="66" charset="0"/>
                <a:cs typeface="Arial" charset="0"/>
              </a:rPr>
              <a:t> in </a:t>
            </a:r>
            <a:r>
              <a:rPr lang="en-US" altLang="it-IT" sz="1800" dirty="0" err="1">
                <a:latin typeface="Comic Sans MS" pitchFamily="66" charset="0"/>
                <a:cs typeface="Arial" charset="0"/>
              </a:rPr>
              <a:t>tumori</a:t>
            </a:r>
            <a:r>
              <a:rPr lang="en-US" altLang="it-IT" sz="1800" dirty="0">
                <a:latin typeface="Comic Sans MS" pitchFamily="66" charset="0"/>
                <a:cs typeface="Arial" charset="0"/>
              </a:rPr>
              <a:t> </a:t>
            </a:r>
            <a:r>
              <a:rPr lang="en-US" altLang="it-IT" sz="1800" dirty="0" err="1">
                <a:latin typeface="Comic Sans MS" pitchFamily="66" charset="0"/>
                <a:cs typeface="Arial" charset="0"/>
              </a:rPr>
              <a:t>stromali</a:t>
            </a:r>
            <a:r>
              <a:rPr lang="en-US" altLang="it-IT" sz="1800" dirty="0">
                <a:latin typeface="Comic Sans MS" pitchFamily="66" charset="0"/>
                <a:cs typeface="Arial" charset="0"/>
              </a:rPr>
              <a:t> gastro-</a:t>
            </a:r>
            <a:r>
              <a:rPr lang="en-US" altLang="it-IT" sz="1800" dirty="0" err="1">
                <a:latin typeface="Comic Sans MS" pitchFamily="66" charset="0"/>
                <a:cs typeface="Arial" charset="0"/>
              </a:rPr>
              <a:t>intestinali</a:t>
            </a:r>
            <a:r>
              <a:rPr lang="en-US" altLang="it-IT" sz="1800" dirty="0">
                <a:latin typeface="Comic Sans MS" pitchFamily="66" charset="0"/>
                <a:cs typeface="Arial" charset="0"/>
              </a:rPr>
              <a:t>, </a:t>
            </a:r>
            <a:r>
              <a:rPr lang="en-US" altLang="it-IT" sz="1800" dirty="0" err="1">
                <a:latin typeface="Comic Sans MS" pitchFamily="66" charset="0"/>
                <a:cs typeface="Arial" charset="0"/>
              </a:rPr>
              <a:t>tumori</a:t>
            </a:r>
            <a:r>
              <a:rPr lang="en-US" altLang="it-IT" sz="1800" dirty="0">
                <a:latin typeface="Comic Sans MS" pitchFamily="66" charset="0"/>
                <a:cs typeface="Arial" charset="0"/>
              </a:rPr>
              <a:t> </a:t>
            </a:r>
            <a:r>
              <a:rPr lang="en-US" altLang="it-IT" sz="1800" dirty="0" err="1">
                <a:latin typeface="Comic Sans MS" pitchFamily="66" charset="0"/>
                <a:cs typeface="Arial" charset="0"/>
              </a:rPr>
              <a:t>mieloproliferativi</a:t>
            </a:r>
            <a:r>
              <a:rPr lang="en-US" altLang="it-IT" sz="1800" dirty="0">
                <a:latin typeface="Comic Sans MS" pitchFamily="66" charset="0"/>
                <a:cs typeface="Arial" charset="0"/>
              </a:rPr>
              <a:t> e </a:t>
            </a:r>
            <a:r>
              <a:rPr lang="en-US" altLang="it-IT" sz="1800" dirty="0" err="1">
                <a:latin typeface="Comic Sans MS" pitchFamily="66" charset="0"/>
                <a:cs typeface="Arial" charset="0"/>
              </a:rPr>
              <a:t>leucemia</a:t>
            </a:r>
            <a:r>
              <a:rPr lang="en-US" altLang="it-IT" sz="1800" dirty="0">
                <a:latin typeface="Comic Sans MS" pitchFamily="66" charset="0"/>
                <a:cs typeface="Arial" charset="0"/>
              </a:rPr>
              <a:t> </a:t>
            </a:r>
            <a:r>
              <a:rPr lang="en-US" altLang="it-IT" sz="1800" dirty="0" err="1">
                <a:latin typeface="Comic Sans MS" pitchFamily="66" charset="0"/>
                <a:cs typeface="Arial" charset="0"/>
              </a:rPr>
              <a:t>mieloide</a:t>
            </a:r>
            <a:r>
              <a:rPr lang="en-US" altLang="it-IT" sz="1800" dirty="0">
                <a:latin typeface="Comic Sans MS" pitchFamily="66" charset="0"/>
                <a:cs typeface="Arial" charset="0"/>
              </a:rPr>
              <a:t> </a:t>
            </a:r>
            <a:r>
              <a:rPr lang="en-US" altLang="it-IT" sz="1800" dirty="0" err="1">
                <a:latin typeface="Comic Sans MS" pitchFamily="66" charset="0"/>
                <a:cs typeface="Arial" charset="0"/>
              </a:rPr>
              <a:t>cronica</a:t>
            </a:r>
            <a:r>
              <a:rPr lang="en-US" altLang="it-IT" sz="1800" dirty="0">
                <a:latin typeface="Comic Sans MS" pitchFamily="66" charset="0"/>
                <a:cs typeface="Arial" charset="0"/>
              </a:rPr>
              <a:t>, </a:t>
            </a:r>
            <a:r>
              <a:rPr lang="en-US" altLang="it-IT" sz="1800" dirty="0" err="1">
                <a:latin typeface="Comic Sans MS" pitchFamily="66" charset="0"/>
                <a:cs typeface="Arial" charset="0"/>
              </a:rPr>
              <a:t>rispettivamente</a:t>
            </a:r>
            <a:r>
              <a:rPr lang="en-US" altLang="it-IT" sz="1800" dirty="0">
                <a:latin typeface="Comic Sans MS" pitchFamily="66" charset="0"/>
                <a:cs typeface="Arial" charset="0"/>
              </a:rPr>
              <a:t>. </a:t>
            </a:r>
          </a:p>
        </p:txBody>
      </p:sp>
      <p:sp>
        <p:nvSpPr>
          <p:cNvPr id="55299" name="Text Box 5"/>
          <p:cNvSpPr txBox="1">
            <a:spLocks noChangeArrowheads="1"/>
          </p:cNvSpPr>
          <p:nvPr/>
        </p:nvSpPr>
        <p:spPr bwMode="auto">
          <a:xfrm>
            <a:off x="1468437" y="0"/>
            <a:ext cx="6207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pPr>
            <a:r>
              <a:rPr lang="en-US" altLang="it-IT" sz="2400" dirty="0" err="1">
                <a:solidFill>
                  <a:srgbClr val="FF0000"/>
                </a:solidFill>
                <a:latin typeface="Comic Sans MS" pitchFamily="66" charset="0"/>
                <a:cs typeface="Arial" charset="0"/>
              </a:rPr>
              <a:t>Terapia</a:t>
            </a:r>
            <a:r>
              <a:rPr lang="en-US" altLang="it-IT" sz="2400" dirty="0">
                <a:solidFill>
                  <a:srgbClr val="FF0000"/>
                </a:solidFill>
                <a:latin typeface="Comic Sans MS" pitchFamily="66" charset="0"/>
                <a:cs typeface="Arial" charset="0"/>
              </a:rPr>
              <a:t> </a:t>
            </a:r>
            <a:r>
              <a:rPr lang="en-US" altLang="it-IT" sz="2400" dirty="0" err="1">
                <a:solidFill>
                  <a:srgbClr val="FF0000"/>
                </a:solidFill>
                <a:latin typeface="Comic Sans MS" pitchFamily="66" charset="0"/>
                <a:cs typeface="Arial" charset="0"/>
              </a:rPr>
              <a:t>mirata</a:t>
            </a:r>
            <a:r>
              <a:rPr lang="en-US" altLang="it-IT" sz="2400" dirty="0">
                <a:solidFill>
                  <a:srgbClr val="FF0000"/>
                </a:solidFill>
                <a:latin typeface="Comic Sans MS" pitchFamily="66" charset="0"/>
                <a:cs typeface="Arial" charset="0"/>
              </a:rPr>
              <a:t> e </a:t>
            </a:r>
            <a:r>
              <a:rPr lang="en-US" altLang="it-IT" sz="2400" dirty="0" err="1">
                <a:solidFill>
                  <a:srgbClr val="FF0000"/>
                </a:solidFill>
                <a:latin typeface="Comic Sans MS" pitchFamily="66" charset="0"/>
                <a:cs typeface="Arial" charset="0"/>
              </a:rPr>
              <a:t>dipendenza</a:t>
            </a:r>
            <a:r>
              <a:rPr lang="en-US" altLang="it-IT" sz="2400" dirty="0">
                <a:solidFill>
                  <a:srgbClr val="FF0000"/>
                </a:solidFill>
                <a:latin typeface="Comic Sans MS" pitchFamily="66" charset="0"/>
                <a:cs typeface="Arial" charset="0"/>
              </a:rPr>
              <a:t> </a:t>
            </a:r>
            <a:r>
              <a:rPr lang="en-US" altLang="it-IT" sz="2400" dirty="0" err="1">
                <a:solidFill>
                  <a:srgbClr val="FF0000"/>
                </a:solidFill>
                <a:latin typeface="Comic Sans MS" pitchFamily="66" charset="0"/>
                <a:cs typeface="Arial" charset="0"/>
              </a:rPr>
              <a:t>dall’oncogene</a:t>
            </a:r>
            <a:endParaRPr lang="en-US" altLang="it-IT" sz="1600" baseline="30000" dirty="0">
              <a:solidFill>
                <a:srgbClr val="FF0000"/>
              </a:solidFill>
              <a:latin typeface="Comic Sans MS" pitchFamily="66" charset="0"/>
              <a:cs typeface="Arial" charset="0"/>
            </a:endParaRPr>
          </a:p>
        </p:txBody>
      </p:sp>
      <p:pic>
        <p:nvPicPr>
          <p:cNvPr id="553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7" y="2517775"/>
            <a:ext cx="1600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grpSp>
        <p:nvGrpSpPr>
          <p:cNvPr id="3" name="Gruppo 2"/>
          <p:cNvGrpSpPr/>
          <p:nvPr/>
        </p:nvGrpSpPr>
        <p:grpSpPr>
          <a:xfrm>
            <a:off x="2922807" y="2317897"/>
            <a:ext cx="6005513" cy="4187825"/>
            <a:chOff x="2047875" y="2517775"/>
            <a:chExt cx="6005513" cy="4187825"/>
          </a:xfrm>
        </p:grpSpPr>
        <p:pic>
          <p:nvPicPr>
            <p:cNvPr id="5" name="Picture 2" descr="figure_16_27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625" y="2517775"/>
              <a:ext cx="5973763"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2047875" y="6496050"/>
              <a:ext cx="1743075" cy="209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820150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her2 signa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663575"/>
            <a:ext cx="8123238"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Line 5"/>
          <p:cNvSpPr>
            <a:spLocks noChangeShapeType="1"/>
          </p:cNvSpPr>
          <p:nvPr/>
        </p:nvSpPr>
        <p:spPr bwMode="auto">
          <a:xfrm flipH="1">
            <a:off x="4149725" y="4294188"/>
            <a:ext cx="360363" cy="576262"/>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444" name="Line 6"/>
          <p:cNvSpPr>
            <a:spLocks noChangeShapeType="1"/>
          </p:cNvSpPr>
          <p:nvPr/>
        </p:nvSpPr>
        <p:spPr bwMode="auto">
          <a:xfrm flipH="1">
            <a:off x="5446713" y="4886325"/>
            <a:ext cx="360362" cy="576263"/>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445" name="Text Box 7"/>
          <p:cNvSpPr txBox="1">
            <a:spLocks noChangeArrowheads="1"/>
          </p:cNvSpPr>
          <p:nvPr/>
        </p:nvSpPr>
        <p:spPr bwMode="auto">
          <a:xfrm>
            <a:off x="2552700" y="4854575"/>
            <a:ext cx="2376488" cy="646113"/>
          </a:xfrm>
          <a:prstGeom prst="rect">
            <a:avLst/>
          </a:prstGeom>
          <a:noFill/>
          <a:ln>
            <a:noFill/>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800">
                <a:latin typeface="Comic Sans MS" panose="030F0702030302020204" pitchFamily="66" charset="0"/>
              </a:rPr>
              <a:t>p27 cytoplasmic mislocalization</a:t>
            </a:r>
          </a:p>
        </p:txBody>
      </p:sp>
      <p:sp>
        <p:nvSpPr>
          <p:cNvPr id="61446" name="Text Box 8"/>
          <p:cNvSpPr txBox="1">
            <a:spLocks noChangeArrowheads="1"/>
          </p:cNvSpPr>
          <p:nvPr/>
        </p:nvSpPr>
        <p:spPr bwMode="auto">
          <a:xfrm>
            <a:off x="4643438" y="5391150"/>
            <a:ext cx="2376487" cy="369888"/>
          </a:xfrm>
          <a:prstGeom prst="rect">
            <a:avLst/>
          </a:prstGeom>
          <a:noFill/>
          <a:ln>
            <a:noFill/>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800">
                <a:latin typeface="Comic Sans MS" panose="030F0702030302020204" pitchFamily="66" charset="0"/>
              </a:rPr>
              <a:t>p27 degradation</a:t>
            </a:r>
          </a:p>
        </p:txBody>
      </p:sp>
      <p:sp>
        <p:nvSpPr>
          <p:cNvPr id="61447" name="Rectangle 10"/>
          <p:cNvSpPr>
            <a:spLocks noChangeArrowheads="1"/>
          </p:cNvSpPr>
          <p:nvPr/>
        </p:nvSpPr>
        <p:spPr bwMode="auto">
          <a:xfrm>
            <a:off x="6345238" y="715963"/>
            <a:ext cx="20986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i="1">
                <a:latin typeface="Comic Sans MS" panose="030F0702030302020204" pitchFamily="66" charset="0"/>
              </a:rPr>
              <a:t>N Engl J Med, 2007</a:t>
            </a:r>
          </a:p>
        </p:txBody>
      </p:sp>
      <p:sp>
        <p:nvSpPr>
          <p:cNvPr id="61448" name="Rectangle 15"/>
          <p:cNvSpPr>
            <a:spLocks noChangeArrowheads="1"/>
          </p:cNvSpPr>
          <p:nvPr/>
        </p:nvSpPr>
        <p:spPr bwMode="auto">
          <a:xfrm>
            <a:off x="0" y="5859463"/>
            <a:ext cx="9144000" cy="1016000"/>
          </a:xfrm>
          <a:prstGeom prst="rect">
            <a:avLst/>
          </a:prstGeom>
          <a:noFill/>
          <a:ln>
            <a:noFill/>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2000">
                <a:latin typeface="Comic Sans MS" panose="030F0702030302020204" pitchFamily="66" charset="0"/>
              </a:rPr>
              <a:t>Oncogenic activation of receptor tyrosine kinases, PI3K, SRC, or MAPK </a:t>
            </a:r>
          </a:p>
          <a:p>
            <a:pPr algn="just" eaLnBrk="1" hangingPunct="1">
              <a:spcBef>
                <a:spcPct val="0"/>
              </a:spcBef>
              <a:buFontTx/>
              <a:buNone/>
            </a:pPr>
            <a:r>
              <a:rPr lang="it-IT" altLang="it-IT" sz="2000">
                <a:latin typeface="Comic Sans MS" panose="030F0702030302020204" pitchFamily="66" charset="0"/>
              </a:rPr>
              <a:t>pathways cooperate to inactivate the cell cycle inhibitor </a:t>
            </a:r>
            <a:r>
              <a:rPr lang="it-IT" altLang="it-IT" sz="2000" b="1">
                <a:latin typeface="Comic Sans MS" panose="030F0702030302020204" pitchFamily="66" charset="0"/>
              </a:rPr>
              <a:t>p27</a:t>
            </a:r>
            <a:r>
              <a:rPr lang="it-IT" altLang="it-IT" sz="2000">
                <a:latin typeface="Comic Sans MS" panose="030F0702030302020204" pitchFamily="66" charset="0"/>
              </a:rPr>
              <a:t> or accelerate its proteolysis.</a:t>
            </a:r>
          </a:p>
        </p:txBody>
      </p:sp>
      <p:sp>
        <p:nvSpPr>
          <p:cNvPr id="61449" name="Rectangle 16"/>
          <p:cNvSpPr>
            <a:spLocks noChangeArrowheads="1"/>
          </p:cNvSpPr>
          <p:nvPr/>
        </p:nvSpPr>
        <p:spPr bwMode="auto">
          <a:xfrm>
            <a:off x="684213" y="3175"/>
            <a:ext cx="8064500" cy="460375"/>
          </a:xfrm>
          <a:prstGeom prst="rect">
            <a:avLst/>
          </a:prstGeom>
          <a:noFill/>
          <a:ln>
            <a:noFill/>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a:solidFill>
                  <a:srgbClr val="FF0000"/>
                </a:solidFill>
                <a:latin typeface="Comic Sans MS" panose="030F0702030302020204" pitchFamily="66" charset="0"/>
              </a:rPr>
              <a:t>Breast cancer banishes p27 from nucleus</a:t>
            </a:r>
          </a:p>
        </p:txBody>
      </p:sp>
      <p:sp>
        <p:nvSpPr>
          <p:cNvPr id="61450" name="Line 11"/>
          <p:cNvSpPr>
            <a:spLocks noChangeShapeType="1"/>
          </p:cNvSpPr>
          <p:nvPr/>
        </p:nvSpPr>
        <p:spPr bwMode="auto">
          <a:xfrm>
            <a:off x="0" y="549275"/>
            <a:ext cx="91440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p14="http://schemas.microsoft.com/office/powerpoint/2010/main" val="2756445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851" y="1005222"/>
            <a:ext cx="428625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492" name="Rettangolo 9"/>
          <p:cNvSpPr>
            <a:spLocks noChangeArrowheads="1"/>
          </p:cNvSpPr>
          <p:nvPr/>
        </p:nvSpPr>
        <p:spPr bwMode="auto">
          <a:xfrm>
            <a:off x="0" y="4728161"/>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r>
              <a:rPr lang="en-US" altLang="it-IT" sz="2400" dirty="0"/>
              <a:t>The assessment of HER2 status is quantitative, because it is expressed in all breast </a:t>
            </a:r>
            <a:r>
              <a:rPr lang="it-IT" altLang="it-IT" sz="2400" dirty="0" err="1"/>
              <a:t>epithelial</a:t>
            </a:r>
            <a:r>
              <a:rPr lang="it-IT" altLang="it-IT" sz="2400" dirty="0"/>
              <a:t> </a:t>
            </a:r>
            <a:r>
              <a:rPr lang="it-IT" altLang="it-IT" sz="2400" dirty="0" err="1"/>
              <a:t>cells</a:t>
            </a:r>
            <a:r>
              <a:rPr lang="it-IT" altLang="it-IT" sz="2400" dirty="0"/>
              <a:t>.</a:t>
            </a:r>
            <a:r>
              <a:rPr lang="en-US" altLang="it-IT" sz="2400" dirty="0"/>
              <a:t> </a:t>
            </a:r>
          </a:p>
          <a:p>
            <a:endParaRPr lang="en-US" altLang="it-IT" sz="2400" dirty="0"/>
          </a:p>
          <a:p>
            <a:r>
              <a:rPr lang="en-US" altLang="it-IT" sz="2400" dirty="0"/>
              <a:t>In up to 25% of cases, HER2 status is discordant between the primary </a:t>
            </a:r>
            <a:r>
              <a:rPr lang="en-US" altLang="it-IT" sz="2400" dirty="0" err="1"/>
              <a:t>tumour</a:t>
            </a:r>
            <a:r>
              <a:rPr lang="en-US" altLang="it-IT" sz="2400" dirty="0"/>
              <a:t> and metastases.</a:t>
            </a:r>
            <a:endParaRPr lang="it-IT" altLang="it-IT" sz="2400" dirty="0"/>
          </a:p>
        </p:txBody>
      </p:sp>
      <p:pic>
        <p:nvPicPr>
          <p:cNvPr id="2" name="Immagine 1"/>
          <p:cNvPicPr>
            <a:picLocks noChangeAspect="1"/>
          </p:cNvPicPr>
          <p:nvPr/>
        </p:nvPicPr>
        <p:blipFill>
          <a:blip r:embed="rId3"/>
          <a:stretch>
            <a:fillRect/>
          </a:stretch>
        </p:blipFill>
        <p:spPr>
          <a:xfrm>
            <a:off x="9053" y="1442523"/>
            <a:ext cx="4562947" cy="2344848"/>
          </a:xfrm>
          <a:prstGeom prst="rect">
            <a:avLst/>
          </a:prstGeom>
        </p:spPr>
      </p:pic>
    </p:spTree>
    <p:extLst>
      <p:ext uri="{BB962C8B-B14F-4D97-AF65-F5344CB8AC3E}">
        <p14:creationId xmlns:p14="http://schemas.microsoft.com/office/powerpoint/2010/main" val="71986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963" y="1752600"/>
            <a:ext cx="3082925" cy="231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15" name="Rettangolo 2"/>
          <p:cNvSpPr>
            <a:spLocks noChangeArrowheads="1"/>
          </p:cNvSpPr>
          <p:nvPr/>
        </p:nvSpPr>
        <p:spPr bwMode="auto">
          <a:xfrm>
            <a:off x="0" y="0"/>
            <a:ext cx="914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r>
              <a:rPr lang="it-IT" altLang="it-IT">
                <a:solidFill>
                  <a:srgbClr val="FF0000"/>
                </a:solidFill>
              </a:rPr>
              <a:t>IHC</a:t>
            </a:r>
            <a:r>
              <a:rPr lang="it-IT" altLang="it-IT"/>
              <a:t>: </a:t>
            </a:r>
            <a:r>
              <a:rPr lang="en-US" altLang="it-IT"/>
              <a:t>&lt;20,000 receptors/cell, no staining (</a:t>
            </a:r>
            <a:r>
              <a:rPr lang="en-US" altLang="it-IT" b="1" u="sng"/>
              <a:t>0</a:t>
            </a:r>
            <a:r>
              <a:rPr lang="en-US" altLang="it-IT"/>
              <a:t>); </a:t>
            </a:r>
          </a:p>
          <a:p>
            <a:r>
              <a:rPr lang="en-US" altLang="it-IT"/>
              <a:t>ca. 100,000 receptors/cell, partial membrane staining with &lt;10% of cells showing complete membrane staining (</a:t>
            </a:r>
            <a:r>
              <a:rPr lang="en-US" altLang="it-IT" b="1" u="sng"/>
              <a:t>1+</a:t>
            </a:r>
            <a:r>
              <a:rPr lang="en-US" altLang="it-IT"/>
              <a:t>); </a:t>
            </a:r>
          </a:p>
          <a:p>
            <a:r>
              <a:rPr lang="en-US" altLang="it-IT"/>
              <a:t>ca. 500,000 receptors/cell, light to moderate complete membrane staining in</a:t>
            </a:r>
          </a:p>
          <a:p>
            <a:r>
              <a:rPr lang="en-US" altLang="it-IT"/>
              <a:t>&gt;10% of the cells (</a:t>
            </a:r>
            <a:r>
              <a:rPr lang="en-US" altLang="it-IT" b="1" u="sng"/>
              <a:t>2+</a:t>
            </a:r>
            <a:r>
              <a:rPr lang="en-US" altLang="it-IT"/>
              <a:t>); </a:t>
            </a:r>
          </a:p>
          <a:p>
            <a:r>
              <a:rPr lang="en-US" altLang="it-IT"/>
              <a:t>ca. 2,300,000 receptors/cell, strong, complete membrane staining in &gt;10% of the cells (</a:t>
            </a:r>
            <a:r>
              <a:rPr lang="en-US" altLang="it-IT" b="1" u="sng"/>
              <a:t>3+</a:t>
            </a:r>
            <a:r>
              <a:rPr lang="en-US" altLang="it-IT"/>
              <a:t>).</a:t>
            </a:r>
          </a:p>
        </p:txBody>
      </p:sp>
      <p:pic>
        <p:nvPicPr>
          <p:cNvPr id="645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788" y="1746250"/>
            <a:ext cx="306387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5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4963" y="4151313"/>
            <a:ext cx="307022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5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6788" y="4164013"/>
            <a:ext cx="3043237" cy="225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19" name="Rettangolo 14"/>
          <p:cNvSpPr>
            <a:spLocks noChangeArrowheads="1"/>
          </p:cNvSpPr>
          <p:nvPr/>
        </p:nvSpPr>
        <p:spPr bwMode="auto">
          <a:xfrm>
            <a:off x="0" y="3851275"/>
            <a:ext cx="28733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r>
              <a:rPr lang="it-IT" altLang="it-IT"/>
              <a:t>By IHC, only a </a:t>
            </a:r>
            <a:r>
              <a:rPr lang="en-US" altLang="it-IT"/>
              <a:t>score of 3+ is reported as positive for HER2 amplification.</a:t>
            </a:r>
          </a:p>
          <a:p>
            <a:endParaRPr lang="en-US" altLang="it-IT"/>
          </a:p>
          <a:p>
            <a:r>
              <a:rPr lang="en-US" altLang="it-IT"/>
              <a:t>All 2+ equivocal cases have to undergo subsequent testing </a:t>
            </a:r>
            <a:r>
              <a:rPr lang="it-IT" altLang="it-IT"/>
              <a:t>by FISH</a:t>
            </a:r>
          </a:p>
        </p:txBody>
      </p:sp>
    </p:spTree>
    <p:extLst>
      <p:ext uri="{BB962C8B-B14F-4D97-AF65-F5344CB8AC3E}">
        <p14:creationId xmlns:p14="http://schemas.microsoft.com/office/powerpoint/2010/main" val="3411369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ttangolo 1"/>
          <p:cNvSpPr>
            <a:spLocks noChangeArrowheads="1"/>
          </p:cNvSpPr>
          <p:nvPr/>
        </p:nvSpPr>
        <p:spPr bwMode="auto">
          <a:xfrm>
            <a:off x="0" y="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r>
              <a:rPr lang="en-US" altLang="it-IT"/>
              <a:t>For FISH, amplification for HER2 is: </a:t>
            </a:r>
          </a:p>
          <a:p>
            <a:r>
              <a:rPr lang="en-US" altLang="it-IT"/>
              <a:t>Dual-probe HER2/CEP17 ratio &gt;2.0 </a:t>
            </a:r>
          </a:p>
          <a:p>
            <a:r>
              <a:rPr lang="en-US" altLang="it-IT"/>
              <a:t>average HER2 copy number </a:t>
            </a:r>
            <a:r>
              <a:rPr lang="it-IT" altLang="it-IT"/>
              <a:t>&gt;4.0 signals/cell</a:t>
            </a:r>
          </a:p>
        </p:txBody>
      </p:sp>
      <p:pic>
        <p:nvPicPr>
          <p:cNvPr id="655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908050"/>
            <a:ext cx="3592512" cy="287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5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600" y="908050"/>
            <a:ext cx="3368675" cy="291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54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600" y="3811588"/>
            <a:ext cx="3506788" cy="275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542" name="Rettangolo 2"/>
          <p:cNvSpPr>
            <a:spLocks noChangeArrowheads="1"/>
          </p:cNvSpPr>
          <p:nvPr/>
        </p:nvSpPr>
        <p:spPr bwMode="auto">
          <a:xfrm>
            <a:off x="0" y="4064000"/>
            <a:ext cx="52673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r>
              <a:rPr lang="en-US" altLang="it-IT"/>
              <a:t>(</a:t>
            </a:r>
            <a:r>
              <a:rPr lang="en-US" altLang="it-IT" b="1" u="sng"/>
              <a:t>A</a:t>
            </a:r>
            <a:r>
              <a:rPr lang="en-US" altLang="it-IT"/>
              <a:t>): Negative for HER2 amplification and with no increase in chromosome 17 numbers; </a:t>
            </a:r>
          </a:p>
          <a:p>
            <a:r>
              <a:rPr lang="en-US" altLang="it-IT"/>
              <a:t>(</a:t>
            </a:r>
            <a:r>
              <a:rPr lang="en-US" altLang="it-IT" b="1" u="sng"/>
              <a:t>B</a:t>
            </a:r>
            <a:r>
              <a:rPr lang="en-US" altLang="it-IT"/>
              <a:t>): HER2 amplified; </a:t>
            </a:r>
          </a:p>
          <a:p>
            <a:r>
              <a:rPr lang="en-US" altLang="it-IT"/>
              <a:t>(</a:t>
            </a:r>
            <a:r>
              <a:rPr lang="en-US" altLang="it-IT" b="1" u="sng"/>
              <a:t>C</a:t>
            </a:r>
            <a:r>
              <a:rPr lang="en-US" altLang="it-IT"/>
              <a:t>): increased chromosome 17 numbers without HER2 amplification. </a:t>
            </a:r>
          </a:p>
          <a:p>
            <a:r>
              <a:rPr lang="en-US" altLang="it-IT">
                <a:solidFill>
                  <a:srgbClr val="FF0000"/>
                </a:solidFill>
              </a:rPr>
              <a:t>HER2</a:t>
            </a:r>
            <a:r>
              <a:rPr lang="en-US" altLang="it-IT"/>
              <a:t>: red signals; </a:t>
            </a:r>
            <a:r>
              <a:rPr lang="en-US" altLang="it-IT">
                <a:solidFill>
                  <a:srgbClr val="00B050"/>
                </a:solidFill>
              </a:rPr>
              <a:t>CEP17</a:t>
            </a:r>
            <a:r>
              <a:rPr lang="en-US" altLang="it-IT"/>
              <a:t>: </a:t>
            </a:r>
            <a:r>
              <a:rPr lang="it-IT" altLang="it-IT"/>
              <a:t>green signals.</a:t>
            </a:r>
          </a:p>
        </p:txBody>
      </p:sp>
      <p:sp>
        <p:nvSpPr>
          <p:cNvPr id="65543" name="Rettangolo 3"/>
          <p:cNvSpPr>
            <a:spLocks noChangeArrowheads="1"/>
          </p:cNvSpPr>
          <p:nvPr/>
        </p:nvSpPr>
        <p:spPr bwMode="auto">
          <a:xfrm>
            <a:off x="0" y="6273800"/>
            <a:ext cx="3409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r>
              <a:rPr lang="it-IT" altLang="it-IT" i="1"/>
              <a:t>Krishnamurti and Silverman,</a:t>
            </a:r>
            <a:r>
              <a:rPr lang="en-US" altLang="it-IT" i="1"/>
              <a:t> </a:t>
            </a:r>
          </a:p>
          <a:p>
            <a:r>
              <a:rPr lang="en-US" altLang="it-IT" i="1"/>
              <a:t>Adv Anat Pathol  21, </a:t>
            </a:r>
            <a:r>
              <a:rPr lang="it-IT" altLang="it-IT" i="1"/>
              <a:t>100 (</a:t>
            </a:r>
            <a:r>
              <a:rPr lang="en-US" altLang="it-IT" i="1"/>
              <a:t>2014)</a:t>
            </a:r>
          </a:p>
        </p:txBody>
      </p:sp>
    </p:spTree>
    <p:extLst>
      <p:ext uri="{BB962C8B-B14F-4D97-AF65-F5344CB8AC3E}">
        <p14:creationId xmlns:p14="http://schemas.microsoft.com/office/powerpoint/2010/main" val="3794774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61"/>
            <a:ext cx="9145588" cy="533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563" name="Rettangolo 1"/>
          <p:cNvSpPr>
            <a:spLocks noChangeArrowheads="1"/>
          </p:cNvSpPr>
          <p:nvPr/>
        </p:nvSpPr>
        <p:spPr bwMode="auto">
          <a:xfrm>
            <a:off x="14288" y="5378535"/>
            <a:ext cx="913447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r>
              <a:rPr lang="en-US" altLang="it-IT" dirty="0"/>
              <a:t>Approved and emerging </a:t>
            </a:r>
            <a:r>
              <a:rPr lang="en-US" altLang="it-IT" dirty="0">
                <a:solidFill>
                  <a:srgbClr val="FF0000"/>
                </a:solidFill>
              </a:rPr>
              <a:t>HER2-targeted therapies </a:t>
            </a:r>
            <a:r>
              <a:rPr lang="en-US" altLang="it-IT" dirty="0"/>
              <a:t>in clinical development. HER2-targeted therapies approved by the FDA for HER2-positive cancer or currently in</a:t>
            </a:r>
          </a:p>
          <a:p>
            <a:r>
              <a:rPr lang="it-IT" altLang="it-IT" dirty="0" err="1"/>
              <a:t>clinical</a:t>
            </a:r>
            <a:r>
              <a:rPr lang="it-IT" altLang="it-IT" dirty="0"/>
              <a:t> trials. </a:t>
            </a:r>
            <a:r>
              <a:rPr lang="it-IT" altLang="it-IT" u="sng" dirty="0"/>
              <a:t>DM1</a:t>
            </a:r>
            <a:r>
              <a:rPr lang="it-IT" altLang="it-IT" dirty="0"/>
              <a:t>: </a:t>
            </a:r>
            <a:r>
              <a:rPr lang="it-IT" altLang="it-IT" dirty="0" err="1"/>
              <a:t>cytotoxic</a:t>
            </a:r>
            <a:r>
              <a:rPr lang="it-IT" altLang="it-IT" dirty="0"/>
              <a:t> compound </a:t>
            </a:r>
            <a:r>
              <a:rPr lang="it-IT" altLang="it-IT" dirty="0" err="1"/>
              <a:t>that</a:t>
            </a:r>
            <a:r>
              <a:rPr lang="it-IT" altLang="it-IT" dirty="0"/>
              <a:t> </a:t>
            </a:r>
            <a:r>
              <a:rPr lang="it-IT" altLang="it-IT" dirty="0" err="1"/>
              <a:t>binds</a:t>
            </a:r>
            <a:r>
              <a:rPr lang="it-IT" altLang="it-IT" dirty="0"/>
              <a:t> </a:t>
            </a:r>
            <a:r>
              <a:rPr lang="it-IT" altLang="it-IT" dirty="0" err="1"/>
              <a:t>tubulin</a:t>
            </a:r>
            <a:r>
              <a:rPr lang="it-IT" altLang="it-IT" dirty="0"/>
              <a:t>, </a:t>
            </a:r>
            <a:r>
              <a:rPr lang="it-IT" altLang="it-IT" dirty="0" err="1"/>
              <a:t>released</a:t>
            </a:r>
            <a:r>
              <a:rPr lang="it-IT" altLang="it-IT" dirty="0"/>
              <a:t> </a:t>
            </a:r>
            <a:r>
              <a:rPr lang="it-IT" altLang="it-IT" dirty="0" err="1"/>
              <a:t>after</a:t>
            </a:r>
            <a:r>
              <a:rPr lang="it-IT" altLang="it-IT" dirty="0"/>
              <a:t> </a:t>
            </a:r>
            <a:r>
              <a:rPr lang="it-IT" altLang="it-IT" dirty="0" err="1"/>
              <a:t>lysosomal</a:t>
            </a:r>
            <a:r>
              <a:rPr lang="it-IT" altLang="it-IT" dirty="0"/>
              <a:t> </a:t>
            </a:r>
            <a:r>
              <a:rPr lang="it-IT" altLang="it-IT" dirty="0" err="1"/>
              <a:t>degradation</a:t>
            </a:r>
            <a:endParaRPr lang="it-IT" altLang="it-IT" dirty="0"/>
          </a:p>
          <a:p>
            <a:endParaRPr lang="it-IT" altLang="it-IT" sz="1400" dirty="0"/>
          </a:p>
          <a:p>
            <a:r>
              <a:rPr lang="it-IT" altLang="it-IT" sz="1400" dirty="0" err="1"/>
              <a:t>Meric-Bernstam</a:t>
            </a:r>
            <a:r>
              <a:rPr lang="it-IT" altLang="it-IT" sz="1400" dirty="0"/>
              <a:t> et al, </a:t>
            </a:r>
            <a:r>
              <a:rPr lang="it-IT" altLang="it-IT" sz="1400" dirty="0" err="1"/>
              <a:t>Clin</a:t>
            </a:r>
            <a:r>
              <a:rPr lang="it-IT" altLang="it-IT" sz="1400" dirty="0"/>
              <a:t> </a:t>
            </a:r>
            <a:r>
              <a:rPr lang="it-IT" altLang="it-IT" sz="1400" dirty="0" err="1"/>
              <a:t>Cancer</a:t>
            </a:r>
            <a:r>
              <a:rPr lang="it-IT" altLang="it-IT" sz="1400" dirty="0"/>
              <a:t> Res, 25, 2033, 2019</a:t>
            </a:r>
          </a:p>
        </p:txBody>
      </p:sp>
    </p:spTree>
    <p:extLst>
      <p:ext uri="{BB962C8B-B14F-4D97-AF65-F5344CB8AC3E}">
        <p14:creationId xmlns:p14="http://schemas.microsoft.com/office/powerpoint/2010/main" val="1565534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3"/>
          <p:cNvSpPr>
            <a:spLocks noChangeArrowheads="1"/>
          </p:cNvSpPr>
          <p:nvPr/>
        </p:nvSpPr>
        <p:spPr bwMode="auto">
          <a:xfrm>
            <a:off x="0" y="182563"/>
            <a:ext cx="9144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r>
              <a:rPr lang="en-US" altLang="it-IT" sz="1800" b="1" u="sng" dirty="0"/>
              <a:t>Breast cancers </a:t>
            </a:r>
            <a:r>
              <a:rPr lang="en-US" altLang="it-IT" sz="1800" dirty="0"/>
              <a:t>are classified into 4 subtypes based on gene expression profiling: </a:t>
            </a:r>
          </a:p>
          <a:p>
            <a:r>
              <a:rPr lang="en-US" altLang="it-IT" sz="1800" dirty="0">
                <a:solidFill>
                  <a:srgbClr val="FF0000"/>
                </a:solidFill>
              </a:rPr>
              <a:t>Luminal A</a:t>
            </a:r>
            <a:r>
              <a:rPr lang="en-US" altLang="it-IT" sz="1800" dirty="0"/>
              <a:t>: ER positive and/or PR positive; HER2 negative (not amplified) with low Ki-67 (&lt;14%); </a:t>
            </a:r>
          </a:p>
          <a:p>
            <a:r>
              <a:rPr lang="en-US" altLang="it-IT" sz="1800" dirty="0">
                <a:solidFill>
                  <a:srgbClr val="FF0000"/>
                </a:solidFill>
              </a:rPr>
              <a:t>Luminal B</a:t>
            </a:r>
            <a:r>
              <a:rPr lang="en-US" altLang="it-IT" sz="1800" dirty="0"/>
              <a:t>: ER positive and/or PR positive; HER2 positive or if HER2 negative have high Ki-67 (&gt;14%);</a:t>
            </a:r>
          </a:p>
          <a:p>
            <a:r>
              <a:rPr lang="it-IT" altLang="it-IT" sz="1800" dirty="0">
                <a:solidFill>
                  <a:srgbClr val="FF0000"/>
                </a:solidFill>
              </a:rPr>
              <a:t>HER2-amplified </a:t>
            </a:r>
            <a:r>
              <a:rPr lang="it-IT" altLang="it-IT" sz="1800" dirty="0"/>
              <a:t>:  ER/PR negative, HER2 </a:t>
            </a:r>
            <a:r>
              <a:rPr lang="en-US" altLang="it-IT" sz="1800" dirty="0"/>
              <a:t>amplified;</a:t>
            </a:r>
          </a:p>
          <a:p>
            <a:r>
              <a:rPr lang="en-US" altLang="it-IT" sz="1800" dirty="0">
                <a:solidFill>
                  <a:srgbClr val="FF0000"/>
                </a:solidFill>
              </a:rPr>
              <a:t>Triple-negative</a:t>
            </a:r>
            <a:r>
              <a:rPr lang="en-US" altLang="it-IT" sz="1800" dirty="0"/>
              <a:t>: ER, PR, and HER2 negative. </a:t>
            </a:r>
          </a:p>
        </p:txBody>
      </p:sp>
      <p:pic>
        <p:nvPicPr>
          <p:cNvPr id="4" name="Immagine 3"/>
          <p:cNvPicPr>
            <a:picLocks noChangeAspect="1"/>
          </p:cNvPicPr>
          <p:nvPr/>
        </p:nvPicPr>
        <p:blipFill>
          <a:blip r:embed="rId2"/>
          <a:stretch>
            <a:fillRect/>
          </a:stretch>
        </p:blipFill>
        <p:spPr>
          <a:xfrm>
            <a:off x="0" y="2400891"/>
            <a:ext cx="9125531" cy="3294194"/>
          </a:xfrm>
          <a:prstGeom prst="rect">
            <a:avLst/>
          </a:prstGeom>
        </p:spPr>
      </p:pic>
      <p:sp>
        <p:nvSpPr>
          <p:cNvPr id="5" name="Rettangolo 4"/>
          <p:cNvSpPr/>
          <p:nvPr/>
        </p:nvSpPr>
        <p:spPr>
          <a:xfrm>
            <a:off x="0" y="6020587"/>
            <a:ext cx="5582653" cy="830997"/>
          </a:xfrm>
          <a:prstGeom prst="rect">
            <a:avLst/>
          </a:prstGeom>
        </p:spPr>
        <p:txBody>
          <a:bodyPr wrap="square">
            <a:spAutoFit/>
          </a:bodyPr>
          <a:lstStyle/>
          <a:p>
            <a:r>
              <a:rPr lang="en-US" altLang="it-IT" sz="1600" i="1" dirty="0">
                <a:latin typeface="Comic Sans MS" panose="030F0702030302020204" pitchFamily="66" charset="0"/>
              </a:rPr>
              <a:t>GES: gene expression signature</a:t>
            </a:r>
          </a:p>
          <a:p>
            <a:r>
              <a:rPr lang="en-US" altLang="it-IT" sz="1600" i="1" dirty="0">
                <a:latin typeface="Comic Sans MS" panose="030F0702030302020204" pitchFamily="66" charset="0"/>
              </a:rPr>
              <a:t>NST: no special type histology (former ductal carcinoma)</a:t>
            </a:r>
          </a:p>
        </p:txBody>
      </p:sp>
    </p:spTree>
    <p:extLst>
      <p:ext uri="{BB962C8B-B14F-4D97-AF65-F5344CB8AC3E}">
        <p14:creationId xmlns:p14="http://schemas.microsoft.com/office/powerpoint/2010/main" val="2849793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0"/>
          <p:cNvSpPr txBox="1">
            <a:spLocks noChangeArrowheads="1"/>
          </p:cNvSpPr>
          <p:nvPr/>
        </p:nvSpPr>
        <p:spPr bwMode="auto">
          <a:xfrm>
            <a:off x="3198813" y="0"/>
            <a:ext cx="2727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it-IT" sz="2400" b="1">
                <a:solidFill>
                  <a:srgbClr val="FF3300"/>
                </a:solidFill>
                <a:latin typeface="Comic Sans MS" pitchFamily="66" charset="0"/>
              </a:rPr>
              <a:t>Le biopsie liquide</a:t>
            </a:r>
            <a:endParaRPr lang="it-IT" altLang="it-IT" sz="2400" b="1">
              <a:solidFill>
                <a:srgbClr val="FF3300"/>
              </a:solidFill>
              <a:latin typeface="Comic Sans MS" pitchFamily="66" charset="0"/>
              <a:cs typeface="Arial" charset="0"/>
            </a:endParaRPr>
          </a:p>
        </p:txBody>
      </p:sp>
      <p:sp>
        <p:nvSpPr>
          <p:cNvPr id="16387" name="Rettangolo 2"/>
          <p:cNvSpPr>
            <a:spLocks noChangeArrowheads="1"/>
          </p:cNvSpPr>
          <p:nvPr/>
        </p:nvSpPr>
        <p:spPr bwMode="auto">
          <a:xfrm>
            <a:off x="4986338" y="6550025"/>
            <a:ext cx="4157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a-DK" altLang="it-IT" sz="1400" i="1">
                <a:latin typeface="Comic Sans MS" pitchFamily="66" charset="0"/>
              </a:rPr>
              <a:t>Mattox et al., Sci. Transl. Med. </a:t>
            </a:r>
            <a:r>
              <a:rPr lang="da-DK" altLang="it-IT" sz="1400" b="1" i="1">
                <a:latin typeface="Comic Sans MS" pitchFamily="66" charset="0"/>
              </a:rPr>
              <a:t>11</a:t>
            </a:r>
            <a:r>
              <a:rPr lang="da-DK" altLang="it-IT" sz="1400" i="1">
                <a:latin typeface="Comic Sans MS" pitchFamily="66" charset="0"/>
              </a:rPr>
              <a:t>, 1984 (2019)</a:t>
            </a:r>
          </a:p>
        </p:txBody>
      </p:sp>
      <p:sp>
        <p:nvSpPr>
          <p:cNvPr id="2" name="Rettangolo 1"/>
          <p:cNvSpPr/>
          <p:nvPr/>
        </p:nvSpPr>
        <p:spPr>
          <a:xfrm>
            <a:off x="0" y="461963"/>
            <a:ext cx="9144000" cy="5355312"/>
          </a:xfrm>
          <a:prstGeom prst="rect">
            <a:avLst/>
          </a:prstGeom>
        </p:spPr>
        <p:txBody>
          <a:bodyPr wrap="square">
            <a:spAutoFit/>
          </a:bodyPr>
          <a:lstStyle/>
          <a:p>
            <a:r>
              <a:rPr lang="it-IT" dirty="0">
                <a:latin typeface="Comic Sans MS" panose="030F0702030302020204" pitchFamily="66" charset="0"/>
              </a:rPr>
              <a:t>La biopsia liquida richiede un semplice prelievo per ricercare varie tracce del tumore nel sangue: </a:t>
            </a:r>
            <a:r>
              <a:rPr lang="it-IT" dirty="0">
                <a:solidFill>
                  <a:srgbClr val="FF0000"/>
                </a:solidFill>
                <a:latin typeface="Comic Sans MS" panose="030F0702030302020204" pitchFamily="66" charset="0"/>
              </a:rPr>
              <a:t>cellule tumorali circolanti </a:t>
            </a:r>
            <a:r>
              <a:rPr lang="it-IT" dirty="0">
                <a:latin typeface="Comic Sans MS" panose="030F0702030302020204" pitchFamily="66" charset="0"/>
              </a:rPr>
              <a:t>(</a:t>
            </a:r>
            <a:r>
              <a:rPr lang="it-IT" dirty="0">
                <a:solidFill>
                  <a:srgbClr val="FF0000"/>
                </a:solidFill>
                <a:latin typeface="Comic Sans MS" panose="030F0702030302020204" pitchFamily="66" charset="0"/>
              </a:rPr>
              <a:t>CTC</a:t>
            </a:r>
            <a:r>
              <a:rPr lang="it-IT" dirty="0">
                <a:latin typeface="Comic Sans MS" panose="030F0702030302020204" pitchFamily="66" charset="0"/>
              </a:rPr>
              <a:t>), </a:t>
            </a:r>
            <a:r>
              <a:rPr lang="it-IT" dirty="0">
                <a:solidFill>
                  <a:srgbClr val="FF0000"/>
                </a:solidFill>
                <a:latin typeface="Comic Sans MS" panose="030F0702030302020204" pitchFamily="66" charset="0"/>
              </a:rPr>
              <a:t>DNA libero circolante </a:t>
            </a:r>
            <a:r>
              <a:rPr lang="it-IT" dirty="0">
                <a:latin typeface="Comic Sans MS" panose="030F0702030302020204" pitchFamily="66" charset="0"/>
              </a:rPr>
              <a:t>(</a:t>
            </a:r>
            <a:r>
              <a:rPr lang="it-IT" dirty="0" err="1">
                <a:latin typeface="Comic Sans MS" panose="030F0702030302020204" pitchFamily="66" charset="0"/>
              </a:rPr>
              <a:t>circulating</a:t>
            </a:r>
            <a:r>
              <a:rPr lang="it-IT" dirty="0">
                <a:latin typeface="Comic Sans MS" panose="030F0702030302020204" pitchFamily="66" charset="0"/>
              </a:rPr>
              <a:t> free DNA, </a:t>
            </a:r>
            <a:r>
              <a:rPr lang="it-IT" dirty="0" err="1">
                <a:solidFill>
                  <a:srgbClr val="FF0000"/>
                </a:solidFill>
                <a:latin typeface="Comic Sans MS" panose="030F0702030302020204" pitchFamily="66" charset="0"/>
              </a:rPr>
              <a:t>cfDNA</a:t>
            </a:r>
            <a:r>
              <a:rPr lang="it-IT" dirty="0">
                <a:latin typeface="Comic Sans MS" panose="030F0702030302020204" pitchFamily="66" charset="0"/>
              </a:rPr>
              <a:t>), </a:t>
            </a:r>
            <a:r>
              <a:rPr lang="it-IT" dirty="0">
                <a:solidFill>
                  <a:srgbClr val="FF0000"/>
                </a:solidFill>
                <a:latin typeface="Comic Sans MS" panose="030F0702030302020204" pitchFamily="66" charset="0"/>
              </a:rPr>
              <a:t>metaboliti</a:t>
            </a:r>
            <a:r>
              <a:rPr lang="it-IT" dirty="0">
                <a:latin typeface="Comic Sans MS" panose="030F0702030302020204" pitchFamily="66" charset="0"/>
              </a:rPr>
              <a:t>, </a:t>
            </a:r>
            <a:r>
              <a:rPr lang="it-IT" dirty="0" err="1">
                <a:solidFill>
                  <a:srgbClr val="FF0000"/>
                </a:solidFill>
                <a:latin typeface="Comic Sans MS" panose="030F0702030302020204" pitchFamily="66" charset="0"/>
              </a:rPr>
              <a:t>esosomi</a:t>
            </a:r>
            <a:r>
              <a:rPr lang="it-IT" dirty="0">
                <a:latin typeface="Comic Sans MS" panose="030F0702030302020204" pitchFamily="66" charset="0"/>
              </a:rPr>
              <a:t>, </a:t>
            </a:r>
            <a:r>
              <a:rPr lang="it-IT" dirty="0">
                <a:solidFill>
                  <a:srgbClr val="FF0000"/>
                </a:solidFill>
                <a:latin typeface="Comic Sans MS" panose="030F0702030302020204" pitchFamily="66" charset="0"/>
              </a:rPr>
              <a:t>mRNA</a:t>
            </a:r>
            <a:r>
              <a:rPr lang="it-IT" dirty="0">
                <a:latin typeface="Comic Sans MS" panose="030F0702030302020204" pitchFamily="66" charset="0"/>
              </a:rPr>
              <a:t>, </a:t>
            </a:r>
            <a:r>
              <a:rPr lang="it-IT" dirty="0" err="1">
                <a:solidFill>
                  <a:srgbClr val="FF0000"/>
                </a:solidFill>
                <a:latin typeface="Comic Sans MS" panose="030F0702030302020204" pitchFamily="66" charset="0"/>
              </a:rPr>
              <a:t>miRNA</a:t>
            </a:r>
            <a:r>
              <a:rPr lang="it-IT" dirty="0">
                <a:latin typeface="Comic Sans MS" panose="030F0702030302020204" pitchFamily="66" charset="0"/>
              </a:rPr>
              <a:t>.</a:t>
            </a:r>
          </a:p>
          <a:p>
            <a:endParaRPr lang="it-IT" dirty="0">
              <a:latin typeface="Comic Sans MS" panose="030F0702030302020204" pitchFamily="66" charset="0"/>
            </a:endParaRPr>
          </a:p>
          <a:p>
            <a:r>
              <a:rPr lang="it-IT" dirty="0">
                <a:latin typeface="Comic Sans MS" panose="030F0702030302020204" pitchFamily="66" charset="0"/>
              </a:rPr>
              <a:t>Il vantaggio della biopsia liquida è di </a:t>
            </a:r>
            <a:r>
              <a:rPr lang="it-IT" i="1" u="sng" dirty="0">
                <a:latin typeface="Comic Sans MS" panose="030F0702030302020204" pitchFamily="66" charset="0"/>
              </a:rPr>
              <a:t>non</a:t>
            </a:r>
            <a:r>
              <a:rPr lang="it-IT" dirty="0">
                <a:latin typeface="Comic Sans MS" panose="030F0702030302020204" pitchFamily="66" charset="0"/>
              </a:rPr>
              <a:t> essere </a:t>
            </a:r>
            <a:r>
              <a:rPr lang="it-IT" i="1" u="sng" dirty="0">
                <a:latin typeface="Comic Sans MS" panose="030F0702030302020204" pitchFamily="66" charset="0"/>
              </a:rPr>
              <a:t>invasiva</a:t>
            </a:r>
            <a:r>
              <a:rPr lang="it-IT" dirty="0">
                <a:latin typeface="Comic Sans MS" panose="030F0702030302020204" pitchFamily="66" charset="0"/>
              </a:rPr>
              <a:t> ed essere </a:t>
            </a:r>
            <a:r>
              <a:rPr lang="it-IT" i="1" u="sng" dirty="0">
                <a:latin typeface="Comic Sans MS" panose="030F0702030302020204" pitchFamily="66" charset="0"/>
              </a:rPr>
              <a:t>facilmente ripetibile</a:t>
            </a:r>
            <a:r>
              <a:rPr lang="it-IT" dirty="0">
                <a:latin typeface="Comic Sans MS" panose="030F0702030302020204" pitchFamily="66" charset="0"/>
              </a:rPr>
              <a:t>, così da dare informazioni sull’evoluzione del tumore. </a:t>
            </a:r>
          </a:p>
          <a:p>
            <a:endParaRPr lang="it-IT" dirty="0">
              <a:latin typeface="Comic Sans MS" panose="030F0702030302020204" pitchFamily="66" charset="0"/>
            </a:endParaRPr>
          </a:p>
          <a:p>
            <a:r>
              <a:rPr lang="it-IT" dirty="0">
                <a:latin typeface="Comic Sans MS" panose="030F0702030302020204" pitchFamily="66" charset="0"/>
              </a:rPr>
              <a:t>In linea di principio può quindi essere utilizzata per la </a:t>
            </a:r>
            <a:r>
              <a:rPr lang="it-IT" b="1" u="sng" dirty="0">
                <a:latin typeface="Comic Sans MS" panose="030F0702030302020204" pitchFamily="66" charset="0"/>
              </a:rPr>
              <a:t>diagnosi di tumore</a:t>
            </a:r>
            <a:r>
              <a:rPr lang="it-IT" dirty="0">
                <a:latin typeface="Comic Sans MS" panose="030F0702030302020204" pitchFamily="66" charset="0"/>
              </a:rPr>
              <a:t>, per scegliere un </a:t>
            </a:r>
            <a:r>
              <a:rPr lang="it-IT" b="1" u="sng" dirty="0">
                <a:latin typeface="Comic Sans MS" panose="030F0702030302020204" pitchFamily="66" charset="0"/>
              </a:rPr>
              <a:t>approccio terapeutico personalizzato</a:t>
            </a:r>
            <a:r>
              <a:rPr lang="it-IT" dirty="0">
                <a:latin typeface="Comic Sans MS" panose="030F0702030302020204" pitchFamily="66" charset="0"/>
              </a:rPr>
              <a:t>, monitorare la </a:t>
            </a:r>
            <a:r>
              <a:rPr lang="it-IT" b="1" u="sng" dirty="0">
                <a:latin typeface="Comic Sans MS" panose="030F0702030302020204" pitchFamily="66" charset="0"/>
              </a:rPr>
              <a:t>risposta a un trattamento </a:t>
            </a:r>
            <a:r>
              <a:rPr lang="it-IT" dirty="0">
                <a:latin typeface="Comic Sans MS" panose="030F0702030302020204" pitchFamily="66" charset="0"/>
              </a:rPr>
              <a:t>e valutare se vi sia una </a:t>
            </a:r>
            <a:r>
              <a:rPr lang="it-IT" b="1" dirty="0">
                <a:effectLst>
                  <a:outerShdw blurRad="38100" dist="38100" dir="2700000" algn="tl">
                    <a:srgbClr val="000000">
                      <a:alpha val="43137"/>
                    </a:srgbClr>
                  </a:outerShdw>
                </a:effectLst>
                <a:latin typeface="Comic Sans MS" panose="030F0702030302020204" pitchFamily="66" charset="0"/>
              </a:rPr>
              <a:t>malattia minima residua </a:t>
            </a:r>
            <a:r>
              <a:rPr lang="it-IT" dirty="0">
                <a:latin typeface="Comic Sans MS" panose="030F0702030302020204" pitchFamily="66" charset="0"/>
              </a:rPr>
              <a:t>dopo un trattamento.</a:t>
            </a:r>
          </a:p>
          <a:p>
            <a:endParaRPr lang="it-IT" dirty="0">
              <a:latin typeface="Comic Sans MS" panose="030F0702030302020204" pitchFamily="66" charset="0"/>
            </a:endParaRPr>
          </a:p>
          <a:p>
            <a:r>
              <a:rPr lang="it-IT" dirty="0">
                <a:latin typeface="Comic Sans MS" panose="030F0702030302020204" pitchFamily="66" charset="0"/>
              </a:rPr>
              <a:t>Si tratta di una procedura in evoluzione. </a:t>
            </a:r>
          </a:p>
          <a:p>
            <a:r>
              <a:rPr lang="it-IT" b="1" u="sng" dirty="0">
                <a:solidFill>
                  <a:srgbClr val="0070C0"/>
                </a:solidFill>
                <a:latin typeface="Comic Sans MS" panose="030F0702030302020204" pitchFamily="66" charset="0"/>
              </a:rPr>
              <a:t>Problemi</a:t>
            </a:r>
            <a:r>
              <a:rPr lang="it-IT" dirty="0">
                <a:latin typeface="Comic Sans MS" panose="030F0702030302020204" pitchFamily="66" charset="0"/>
              </a:rPr>
              <a:t>: mancanza di parametri di standardizzazione di analisi condivisi, difficoltà di identificare marcatori tumorali quando la presenza della neoplasia è quantitativamente ridotta (falsi negativi). La frazione di DNA di origine neoplastica nelle biopsie liquide può essere minore dello 0.1%. </a:t>
            </a:r>
          </a:p>
          <a:p>
            <a:endParaRPr lang="it-IT" dirty="0">
              <a:latin typeface="Comic Sans MS" panose="030F0702030302020204" pitchFamily="66" charset="0"/>
            </a:endParaRPr>
          </a:p>
          <a:p>
            <a:r>
              <a:rPr lang="it-IT" dirty="0">
                <a:latin typeface="Comic Sans MS" panose="030F0702030302020204" pitchFamily="66" charset="0"/>
              </a:rPr>
              <a:t>L’integrazione di analisi diverse e l’uso di sofisticati algoritmi </a:t>
            </a:r>
            <a:r>
              <a:rPr lang="it-IT" dirty="0" err="1">
                <a:latin typeface="Comic Sans MS" panose="030F0702030302020204" pitchFamily="66" charset="0"/>
              </a:rPr>
              <a:t>bioinformatici</a:t>
            </a:r>
            <a:r>
              <a:rPr lang="it-IT" dirty="0">
                <a:latin typeface="Comic Sans MS" panose="030F0702030302020204" pitchFamily="66" charset="0"/>
              </a:rPr>
              <a:t> dovrebbe consentire di superare questi ostacoli.</a:t>
            </a:r>
          </a:p>
        </p:txBody>
      </p:sp>
    </p:spTree>
    <p:extLst>
      <p:ext uri="{BB962C8B-B14F-4D97-AF65-F5344CB8AC3E}">
        <p14:creationId xmlns:p14="http://schemas.microsoft.com/office/powerpoint/2010/main" val="401885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604084" y="891712"/>
            <a:ext cx="4519490" cy="4725908"/>
          </a:xfrm>
          <a:prstGeom prst="rect">
            <a:avLst/>
          </a:prstGeom>
        </p:spPr>
      </p:pic>
      <p:sp>
        <p:nvSpPr>
          <p:cNvPr id="3" name="Rettangolo 2"/>
          <p:cNvSpPr/>
          <p:nvPr/>
        </p:nvSpPr>
        <p:spPr>
          <a:xfrm>
            <a:off x="0" y="587023"/>
            <a:ext cx="4908884" cy="5509200"/>
          </a:xfrm>
          <a:prstGeom prst="rect">
            <a:avLst/>
          </a:prstGeom>
        </p:spPr>
        <p:txBody>
          <a:bodyPr wrap="square">
            <a:spAutoFit/>
          </a:bodyPr>
          <a:lstStyle/>
          <a:p>
            <a:r>
              <a:rPr lang="en-US" dirty="0">
                <a:latin typeface="Comic Sans MS" panose="030F0702030302020204" pitchFamily="66" charset="0"/>
              </a:rPr>
              <a:t>In a noninvasive </a:t>
            </a:r>
            <a:r>
              <a:rPr lang="it-IT" dirty="0" err="1">
                <a:latin typeface="Comic Sans MS" panose="030F0702030302020204" pitchFamily="66" charset="0"/>
              </a:rPr>
              <a:t>blood</a:t>
            </a:r>
            <a:r>
              <a:rPr lang="it-IT" dirty="0">
                <a:latin typeface="Comic Sans MS" panose="030F0702030302020204" pitchFamily="66" charset="0"/>
              </a:rPr>
              <a:t> sample, </a:t>
            </a:r>
            <a:r>
              <a:rPr lang="it-IT" dirty="0" err="1">
                <a:latin typeface="Comic Sans MS" panose="030F0702030302020204" pitchFamily="66" charset="0"/>
              </a:rPr>
              <a:t>different</a:t>
            </a:r>
            <a:r>
              <a:rPr lang="it-IT" dirty="0">
                <a:latin typeface="Comic Sans MS" panose="030F0702030302020204" pitchFamily="66" charset="0"/>
              </a:rPr>
              <a:t> </a:t>
            </a:r>
            <a:r>
              <a:rPr lang="en-US" dirty="0">
                <a:latin typeface="Comic Sans MS" panose="030F0702030302020204" pitchFamily="66" charset="0"/>
              </a:rPr>
              <a:t>circulating biomarkers can be detected. </a:t>
            </a:r>
          </a:p>
          <a:p>
            <a:endParaRPr lang="en-US" dirty="0">
              <a:latin typeface="Comic Sans MS" panose="030F0702030302020204" pitchFamily="66" charset="0"/>
            </a:endParaRPr>
          </a:p>
          <a:p>
            <a:r>
              <a:rPr lang="en-US" dirty="0">
                <a:latin typeface="Comic Sans MS" panose="030F0702030302020204" pitchFamily="66" charset="0"/>
              </a:rPr>
              <a:t>In the plasma or serum (top), </a:t>
            </a:r>
            <a:r>
              <a:rPr lang="en-US" dirty="0" err="1">
                <a:latin typeface="Comic Sans MS" panose="030F0702030302020204" pitchFamily="66" charset="0"/>
              </a:rPr>
              <a:t>Evs</a:t>
            </a:r>
            <a:r>
              <a:rPr lang="en-US" dirty="0">
                <a:latin typeface="Comic Sans MS" panose="030F0702030302020204" pitchFamily="66" charset="0"/>
              </a:rPr>
              <a:t> (such as exosomes), proteins, circulating cell-free </a:t>
            </a:r>
            <a:r>
              <a:rPr lang="it-IT" dirty="0">
                <a:latin typeface="Comic Sans MS" panose="030F0702030302020204" pitchFamily="66" charset="0"/>
              </a:rPr>
              <a:t>RNA (</a:t>
            </a:r>
            <a:r>
              <a:rPr lang="it-IT" dirty="0" err="1">
                <a:latin typeface="Comic Sans MS" panose="030F0702030302020204" pitchFamily="66" charset="0"/>
              </a:rPr>
              <a:t>noncoding</a:t>
            </a:r>
            <a:r>
              <a:rPr lang="it-IT" dirty="0">
                <a:latin typeface="Comic Sans MS" panose="030F0702030302020204" pitchFamily="66" charset="0"/>
              </a:rPr>
              <a:t> and </a:t>
            </a:r>
            <a:r>
              <a:rPr lang="it-IT" dirty="0" err="1">
                <a:latin typeface="Comic Sans MS" panose="030F0702030302020204" pitchFamily="66" charset="0"/>
              </a:rPr>
              <a:t>messenger</a:t>
            </a:r>
            <a:r>
              <a:rPr lang="it-IT" dirty="0">
                <a:latin typeface="Comic Sans MS" panose="030F0702030302020204" pitchFamily="66" charset="0"/>
              </a:rPr>
              <a:t> RNA), </a:t>
            </a:r>
            <a:r>
              <a:rPr lang="it-IT" dirty="0" err="1">
                <a:latin typeface="Comic Sans MS" panose="030F0702030302020204" pitchFamily="66" charset="0"/>
              </a:rPr>
              <a:t>ctDNA</a:t>
            </a:r>
            <a:r>
              <a:rPr lang="it-IT" dirty="0">
                <a:latin typeface="Comic Sans MS" panose="030F0702030302020204" pitchFamily="66" charset="0"/>
              </a:rPr>
              <a:t>, </a:t>
            </a:r>
            <a:r>
              <a:rPr lang="en-US" dirty="0">
                <a:latin typeface="Comic Sans MS" panose="030F0702030302020204" pitchFamily="66" charset="0"/>
              </a:rPr>
              <a:t>and tumor-educated </a:t>
            </a:r>
            <a:r>
              <a:rPr lang="it-IT" dirty="0" err="1">
                <a:latin typeface="Comic Sans MS" panose="030F0702030302020204" pitchFamily="66" charset="0"/>
              </a:rPr>
              <a:t>platelets</a:t>
            </a:r>
            <a:r>
              <a:rPr lang="it-IT" dirty="0">
                <a:latin typeface="Comic Sans MS" panose="030F0702030302020204" pitchFamily="66" charset="0"/>
              </a:rPr>
              <a:t> (</a:t>
            </a:r>
            <a:r>
              <a:rPr lang="en-US" dirty="0">
                <a:latin typeface="Comic Sans MS" panose="030F0702030302020204" pitchFamily="66" charset="0"/>
              </a:rPr>
              <a:t>TEPs) can be detected. </a:t>
            </a:r>
          </a:p>
          <a:p>
            <a:endParaRPr lang="en-US" dirty="0">
              <a:latin typeface="Comic Sans MS" panose="030F0702030302020204" pitchFamily="66" charset="0"/>
            </a:endParaRPr>
          </a:p>
          <a:p>
            <a:r>
              <a:rPr lang="en-US" dirty="0">
                <a:latin typeface="Comic Sans MS" panose="030F0702030302020204" pitchFamily="66" charset="0"/>
              </a:rPr>
              <a:t>In the cellular fraction </a:t>
            </a:r>
            <a:r>
              <a:rPr lang="it-IT" dirty="0">
                <a:latin typeface="Comic Sans MS" panose="030F0702030302020204" pitchFamily="66" charset="0"/>
              </a:rPr>
              <a:t>(bottom), </a:t>
            </a:r>
            <a:r>
              <a:rPr lang="en-US" dirty="0">
                <a:latin typeface="Comic Sans MS" panose="030F0702030302020204" pitchFamily="66" charset="0"/>
              </a:rPr>
              <a:t>we can detect (</a:t>
            </a:r>
            <a:r>
              <a:rPr lang="en-US" dirty="0" err="1">
                <a:latin typeface="Comic Sans MS" panose="030F0702030302020204" pitchFamily="66" charset="0"/>
              </a:rPr>
              <a:t>i</a:t>
            </a:r>
            <a:r>
              <a:rPr lang="en-US" dirty="0">
                <a:latin typeface="Comic Sans MS" panose="030F0702030302020204" pitchFamily="66" charset="0"/>
              </a:rPr>
              <a:t>) the tumor cell fraction with CTCs (single CTCs and CTC clusters constituted with only CTCs or with CTCs escorted by immune cells, such as neutrophils) and (ii) the nontumor </a:t>
            </a:r>
            <a:r>
              <a:rPr lang="it-IT" dirty="0" err="1">
                <a:latin typeface="Comic Sans MS" panose="030F0702030302020204" pitchFamily="66" charset="0"/>
              </a:rPr>
              <a:t>cell</a:t>
            </a:r>
            <a:r>
              <a:rPr lang="it-IT" dirty="0">
                <a:latin typeface="Comic Sans MS" panose="030F0702030302020204" pitchFamily="66" charset="0"/>
              </a:rPr>
              <a:t> </a:t>
            </a:r>
            <a:r>
              <a:rPr lang="it-IT" dirty="0" err="1">
                <a:latin typeface="Comic Sans MS" panose="030F0702030302020204" pitchFamily="66" charset="0"/>
              </a:rPr>
              <a:t>fraction</a:t>
            </a:r>
            <a:r>
              <a:rPr lang="it-IT" dirty="0">
                <a:latin typeface="Comic Sans MS" panose="030F0702030302020204" pitchFamily="66" charset="0"/>
              </a:rPr>
              <a:t> (immune </a:t>
            </a:r>
            <a:r>
              <a:rPr lang="it-IT" dirty="0" err="1">
                <a:latin typeface="Comic Sans MS" panose="030F0702030302020204" pitchFamily="66" charset="0"/>
              </a:rPr>
              <a:t>cells</a:t>
            </a:r>
            <a:r>
              <a:rPr lang="it-IT" dirty="0">
                <a:latin typeface="Comic Sans MS" panose="030F0702030302020204" pitchFamily="66" charset="0"/>
              </a:rPr>
              <a:t>, </a:t>
            </a:r>
            <a:r>
              <a:rPr lang="it-IT" dirty="0" err="1">
                <a:latin typeface="Comic Sans MS" panose="030F0702030302020204" pitchFamily="66" charset="0"/>
              </a:rPr>
              <a:t>CECs</a:t>
            </a:r>
            <a:r>
              <a:rPr lang="it-IT" dirty="0">
                <a:latin typeface="Comic Sans MS" panose="030F0702030302020204" pitchFamily="66" charset="0"/>
              </a:rPr>
              <a:t>, or CA </a:t>
            </a:r>
            <a:r>
              <a:rPr lang="it-IT" dirty="0" err="1">
                <a:latin typeface="Comic Sans MS" panose="030F0702030302020204" pitchFamily="66" charset="0"/>
              </a:rPr>
              <a:t>fibroblasts</a:t>
            </a:r>
            <a:r>
              <a:rPr lang="it-IT" dirty="0">
                <a:latin typeface="Comic Sans MS" panose="030F0702030302020204" pitchFamily="66" charset="0"/>
              </a:rPr>
              <a:t>).</a:t>
            </a:r>
          </a:p>
          <a:p>
            <a:endParaRPr lang="pt-BR" sz="1600" i="1" dirty="0">
              <a:latin typeface="Comic Sans MS" panose="030F0702030302020204" pitchFamily="66" charset="0"/>
            </a:endParaRPr>
          </a:p>
          <a:p>
            <a:r>
              <a:rPr lang="pt-BR" sz="1600" i="1" dirty="0">
                <a:latin typeface="Comic Sans MS" panose="030F0702030302020204" pitchFamily="66" charset="0"/>
              </a:rPr>
              <a:t>E, epithelial; M, mesenchymal; EV, extracellular vesicle; </a:t>
            </a:r>
            <a:r>
              <a:rPr lang="en-US" sz="1600" i="1" dirty="0">
                <a:latin typeface="Comic Sans MS" panose="030F0702030302020204" pitchFamily="66" charset="0"/>
              </a:rPr>
              <a:t>CA fibroblast, cancer-associated fibroblast; CEC, circulating endothelial cell</a:t>
            </a:r>
            <a:r>
              <a:rPr lang="it-IT" sz="1600" i="1" dirty="0">
                <a:latin typeface="Comic Sans MS" panose="030F0702030302020204" pitchFamily="66" charset="0"/>
              </a:rPr>
              <a:t>.</a:t>
            </a:r>
          </a:p>
        </p:txBody>
      </p:sp>
      <p:sp>
        <p:nvSpPr>
          <p:cNvPr id="4" name="Rettangolo 3"/>
          <p:cNvSpPr/>
          <p:nvPr/>
        </p:nvSpPr>
        <p:spPr>
          <a:xfrm>
            <a:off x="3757589" y="6519446"/>
            <a:ext cx="5386411" cy="338554"/>
          </a:xfrm>
          <a:prstGeom prst="rect">
            <a:avLst/>
          </a:prstGeom>
        </p:spPr>
        <p:txBody>
          <a:bodyPr wrap="none">
            <a:spAutoFit/>
          </a:bodyPr>
          <a:lstStyle/>
          <a:p>
            <a:r>
              <a:rPr lang="it-IT" sz="1600" i="1" dirty="0">
                <a:latin typeface="Comic Sans MS" panose="030F0702030302020204" pitchFamily="66" charset="0"/>
              </a:rPr>
              <a:t>Alix-</a:t>
            </a:r>
            <a:r>
              <a:rPr lang="it-IT" sz="1600" i="1" dirty="0" err="1">
                <a:latin typeface="Comic Sans MS" panose="030F0702030302020204" pitchFamily="66" charset="0"/>
              </a:rPr>
              <a:t>Panabières</a:t>
            </a:r>
            <a:r>
              <a:rPr lang="it-IT" sz="1600" i="1" dirty="0">
                <a:latin typeface="Comic Sans MS" panose="030F0702030302020204" pitchFamily="66" charset="0"/>
              </a:rPr>
              <a:t> and </a:t>
            </a:r>
            <a:r>
              <a:rPr lang="it-IT" sz="1600" i="1" dirty="0" err="1">
                <a:latin typeface="Comic Sans MS" panose="030F0702030302020204" pitchFamily="66" charset="0"/>
              </a:rPr>
              <a:t>Pantel</a:t>
            </a:r>
            <a:r>
              <a:rPr lang="it-IT" sz="1600" i="1" dirty="0">
                <a:latin typeface="Comic Sans MS" panose="030F0702030302020204" pitchFamily="66" charset="0"/>
              </a:rPr>
              <a:t>, </a:t>
            </a:r>
            <a:r>
              <a:rPr lang="it-IT" sz="1600" i="1" dirty="0" err="1">
                <a:latin typeface="Comic Sans MS" panose="030F0702030302020204" pitchFamily="66" charset="0"/>
              </a:rPr>
              <a:t>Cancer</a:t>
            </a:r>
            <a:r>
              <a:rPr lang="it-IT" sz="1600" i="1" dirty="0">
                <a:latin typeface="Comic Sans MS" panose="030F0702030302020204" pitchFamily="66" charset="0"/>
              </a:rPr>
              <a:t> </a:t>
            </a:r>
            <a:r>
              <a:rPr lang="it-IT" sz="1600" i="1" dirty="0" err="1">
                <a:latin typeface="Comic Sans MS" panose="030F0702030302020204" pitchFamily="66" charset="0"/>
              </a:rPr>
              <a:t>Discov</a:t>
            </a:r>
            <a:r>
              <a:rPr lang="it-IT" sz="1600" i="1" dirty="0">
                <a:latin typeface="Comic Sans MS" panose="030F0702030302020204" pitchFamily="66" charset="0"/>
              </a:rPr>
              <a:t> 2021;11:858</a:t>
            </a:r>
          </a:p>
        </p:txBody>
      </p:sp>
      <p:sp>
        <p:nvSpPr>
          <p:cNvPr id="5" name="Rettangolo 4"/>
          <p:cNvSpPr/>
          <p:nvPr/>
        </p:nvSpPr>
        <p:spPr>
          <a:xfrm>
            <a:off x="1447252" y="-20866"/>
            <a:ext cx="6249496" cy="461665"/>
          </a:xfrm>
          <a:prstGeom prst="rect">
            <a:avLst/>
          </a:prstGeom>
        </p:spPr>
        <p:txBody>
          <a:bodyPr wrap="square">
            <a:spAutoFit/>
          </a:bodyPr>
          <a:lstStyle/>
          <a:p>
            <a:r>
              <a:rPr lang="en-US" sz="2400" dirty="0">
                <a:solidFill>
                  <a:srgbClr val="FF0000"/>
                </a:solidFill>
                <a:latin typeface="Comic Sans MS" panose="030F0702030302020204" pitchFamily="66" charset="0"/>
              </a:rPr>
              <a:t>Circulating biomarkers from liquid biopsies</a:t>
            </a:r>
          </a:p>
        </p:txBody>
      </p:sp>
    </p:spTree>
    <p:extLst>
      <p:ext uri="{BB962C8B-B14F-4D97-AF65-F5344CB8AC3E}">
        <p14:creationId xmlns:p14="http://schemas.microsoft.com/office/powerpoint/2010/main" val="2598185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2294" y="465218"/>
            <a:ext cx="6692322" cy="5127883"/>
          </a:xfrm>
          <a:prstGeom prst="rect">
            <a:avLst/>
          </a:prstGeom>
        </p:spPr>
      </p:pic>
      <p:sp>
        <p:nvSpPr>
          <p:cNvPr id="3" name="Rettangolo 2"/>
          <p:cNvSpPr/>
          <p:nvPr/>
        </p:nvSpPr>
        <p:spPr>
          <a:xfrm>
            <a:off x="-2" y="5534561"/>
            <a:ext cx="9144001" cy="1323439"/>
          </a:xfrm>
          <a:prstGeom prst="rect">
            <a:avLst/>
          </a:prstGeom>
        </p:spPr>
        <p:txBody>
          <a:bodyPr wrap="square">
            <a:spAutoFit/>
          </a:bodyPr>
          <a:lstStyle/>
          <a:p>
            <a:r>
              <a:rPr lang="en-US" sz="1600" dirty="0">
                <a:latin typeface="Comic Sans MS" panose="030F0702030302020204" pitchFamily="66" charset="0"/>
              </a:rPr>
              <a:t>Examples of genes in which aberrations of therapeutic relevance have been defined, predominantly in NSCLC (</a:t>
            </a:r>
            <a:r>
              <a:rPr lang="en-US" sz="1600" dirty="0">
                <a:solidFill>
                  <a:srgbClr val="0070C0"/>
                </a:solidFill>
                <a:latin typeface="Comic Sans MS" panose="030F0702030302020204" pitchFamily="66" charset="0"/>
              </a:rPr>
              <a:t>EGFR, ROS1, and ALK</a:t>
            </a:r>
            <a:r>
              <a:rPr lang="en-US" sz="1600" dirty="0">
                <a:latin typeface="Comic Sans MS" panose="030F0702030302020204" pitchFamily="66" charset="0"/>
              </a:rPr>
              <a:t>), colorectal cancer (</a:t>
            </a:r>
            <a:r>
              <a:rPr lang="en-US" sz="1600" dirty="0">
                <a:solidFill>
                  <a:srgbClr val="0070C0"/>
                </a:solidFill>
                <a:latin typeface="Comic Sans MS" panose="030F0702030302020204" pitchFamily="66" charset="0"/>
              </a:rPr>
              <a:t>NRAS</a:t>
            </a:r>
            <a:r>
              <a:rPr lang="en-US" sz="1600" dirty="0">
                <a:latin typeface="Comic Sans MS" panose="030F0702030302020204" pitchFamily="66" charset="0"/>
              </a:rPr>
              <a:t>), breast cancer (</a:t>
            </a:r>
            <a:r>
              <a:rPr lang="en-US" sz="1600" dirty="0">
                <a:solidFill>
                  <a:srgbClr val="0070C0"/>
                </a:solidFill>
                <a:latin typeface="Comic Sans MS" panose="030F0702030302020204" pitchFamily="66" charset="0"/>
              </a:rPr>
              <a:t>PIK3CA, and ESR1</a:t>
            </a:r>
            <a:r>
              <a:rPr lang="en-US" sz="1600" dirty="0">
                <a:latin typeface="Comic Sans MS" panose="030F0702030302020204" pitchFamily="66" charset="0"/>
              </a:rPr>
              <a:t>), prostate cancer (</a:t>
            </a:r>
            <a:r>
              <a:rPr lang="en-US" sz="1600" dirty="0">
                <a:solidFill>
                  <a:srgbClr val="0070C0"/>
                </a:solidFill>
                <a:latin typeface="Comic Sans MS" panose="030F0702030302020204" pitchFamily="66" charset="0"/>
              </a:rPr>
              <a:t>AR and TMPRESS2–ERG </a:t>
            </a:r>
            <a:r>
              <a:rPr lang="en-US" sz="1600" dirty="0">
                <a:latin typeface="Comic Sans MS" panose="030F0702030302020204" pitchFamily="66" charset="0"/>
              </a:rPr>
              <a:t>fusions), melanoma (</a:t>
            </a:r>
            <a:r>
              <a:rPr lang="en-US" sz="1600" dirty="0">
                <a:solidFill>
                  <a:srgbClr val="0070C0"/>
                </a:solidFill>
                <a:latin typeface="Comic Sans MS" panose="030F0702030302020204" pitchFamily="66" charset="0"/>
              </a:rPr>
              <a:t>BRAF</a:t>
            </a:r>
            <a:r>
              <a:rPr lang="en-US" sz="1600" dirty="0">
                <a:latin typeface="Comic Sans MS" panose="030F0702030302020204" pitchFamily="66" charset="0"/>
              </a:rPr>
              <a:t>), and aberrant transcription of proteins with predominant therapeutic relevance in breast cancer (</a:t>
            </a:r>
            <a:r>
              <a:rPr lang="en-US" sz="1600" dirty="0">
                <a:solidFill>
                  <a:srgbClr val="0070C0"/>
                </a:solidFill>
                <a:latin typeface="Comic Sans MS" panose="030F0702030302020204" pitchFamily="66" charset="0"/>
              </a:rPr>
              <a:t>ER and HER2</a:t>
            </a:r>
            <a:r>
              <a:rPr lang="en-US" sz="1600" dirty="0">
                <a:latin typeface="Comic Sans MS" panose="030F0702030302020204" pitchFamily="66" charset="0"/>
              </a:rPr>
              <a:t>), prostate cancer (</a:t>
            </a:r>
            <a:r>
              <a:rPr lang="en-US" sz="1600" dirty="0">
                <a:solidFill>
                  <a:srgbClr val="0070C0"/>
                </a:solidFill>
                <a:latin typeface="Comic Sans MS" panose="030F0702030302020204" pitchFamily="66" charset="0"/>
              </a:rPr>
              <a:t>AR and PSMA</a:t>
            </a:r>
            <a:r>
              <a:rPr lang="en-US" sz="1600" dirty="0">
                <a:latin typeface="Comic Sans MS" panose="030F0702030302020204" pitchFamily="66" charset="0"/>
              </a:rPr>
              <a:t>), and various tumor types (</a:t>
            </a:r>
            <a:r>
              <a:rPr lang="en-US" sz="1600" dirty="0">
                <a:solidFill>
                  <a:srgbClr val="0070C0"/>
                </a:solidFill>
                <a:latin typeface="Comic Sans MS" panose="030F0702030302020204" pitchFamily="66" charset="0"/>
              </a:rPr>
              <a:t>PD-L1</a:t>
            </a:r>
            <a:r>
              <a:rPr lang="en-US" sz="1600" dirty="0">
                <a:latin typeface="Comic Sans MS" panose="030F0702030302020204" pitchFamily="66" charset="0"/>
              </a:rPr>
              <a:t>).</a:t>
            </a:r>
          </a:p>
        </p:txBody>
      </p:sp>
      <p:sp>
        <p:nvSpPr>
          <p:cNvPr id="4" name="Rettangolo 3"/>
          <p:cNvSpPr/>
          <p:nvPr/>
        </p:nvSpPr>
        <p:spPr>
          <a:xfrm>
            <a:off x="1796716" y="0"/>
            <a:ext cx="7347283" cy="1200329"/>
          </a:xfrm>
          <a:prstGeom prst="rect">
            <a:avLst/>
          </a:prstGeom>
        </p:spPr>
        <p:txBody>
          <a:bodyPr wrap="square">
            <a:spAutoFit/>
          </a:bodyPr>
          <a:lstStyle/>
          <a:p>
            <a:r>
              <a:rPr lang="en-US" dirty="0">
                <a:latin typeface="Comic Sans MS" panose="030F0702030302020204" pitchFamily="66" charset="0"/>
              </a:rPr>
              <a:t>Genomic alterations in </a:t>
            </a:r>
            <a:r>
              <a:rPr lang="en-US" dirty="0">
                <a:solidFill>
                  <a:srgbClr val="0070C0"/>
                </a:solidFill>
                <a:latin typeface="Comic Sans MS" panose="030F0702030302020204" pitchFamily="66" charset="0"/>
              </a:rPr>
              <a:t>CTCs</a:t>
            </a:r>
            <a:r>
              <a:rPr lang="en-US" dirty="0">
                <a:latin typeface="Comic Sans MS" panose="030F0702030302020204" pitchFamily="66" charset="0"/>
              </a:rPr>
              <a:t> and/or </a:t>
            </a:r>
            <a:r>
              <a:rPr lang="en-US" dirty="0" err="1">
                <a:solidFill>
                  <a:srgbClr val="0070C0"/>
                </a:solidFill>
                <a:latin typeface="Comic Sans MS" panose="030F0702030302020204" pitchFamily="66" charset="0"/>
              </a:rPr>
              <a:t>ctDNA</a:t>
            </a:r>
            <a:r>
              <a:rPr lang="en-US" dirty="0">
                <a:latin typeface="Comic Sans MS" panose="030F0702030302020204" pitchFamily="66" charset="0"/>
              </a:rPr>
              <a:t> and transcriptional changes in CTCs can reveal therapeutic vulnerabilities, and this information can be integrated into the real-time monitoring of tumor evolution influenced by anticancer therapy. </a:t>
            </a:r>
            <a:endParaRPr lang="it-IT" dirty="0">
              <a:latin typeface="Comic Sans MS" panose="030F0702030302020204" pitchFamily="66" charset="0"/>
            </a:endParaRPr>
          </a:p>
        </p:txBody>
      </p:sp>
      <p:sp>
        <p:nvSpPr>
          <p:cNvPr id="5" name="Rettangolo 4"/>
          <p:cNvSpPr/>
          <p:nvPr/>
        </p:nvSpPr>
        <p:spPr>
          <a:xfrm>
            <a:off x="6047872" y="1264013"/>
            <a:ext cx="3128211" cy="2031325"/>
          </a:xfrm>
          <a:prstGeom prst="rect">
            <a:avLst/>
          </a:prstGeom>
        </p:spPr>
        <p:txBody>
          <a:bodyPr wrap="square">
            <a:spAutoFit/>
          </a:bodyPr>
          <a:lstStyle/>
          <a:p>
            <a:r>
              <a:rPr lang="en-US" dirty="0">
                <a:latin typeface="Comic Sans MS" panose="030F0702030302020204" pitchFamily="66" charset="0"/>
              </a:rPr>
              <a:t>CTC analysis enables the detection of changes in gene transcription and protein expression that can be relevant to anticancer therapy (not possible with </a:t>
            </a:r>
            <a:r>
              <a:rPr lang="en-US" dirty="0" err="1">
                <a:latin typeface="Comic Sans MS" panose="030F0702030302020204" pitchFamily="66" charset="0"/>
              </a:rPr>
              <a:t>ctDNA</a:t>
            </a:r>
            <a:r>
              <a:rPr lang="en-US" dirty="0">
                <a:latin typeface="Comic Sans MS" panose="030F0702030302020204" pitchFamily="66" charset="0"/>
              </a:rPr>
              <a:t>). </a:t>
            </a:r>
            <a:endParaRPr lang="it-IT" dirty="0">
              <a:latin typeface="Comic Sans MS" panose="030F0702030302020204" pitchFamily="66" charset="0"/>
            </a:endParaRPr>
          </a:p>
        </p:txBody>
      </p:sp>
    </p:spTree>
    <p:extLst>
      <p:ext uri="{BB962C8B-B14F-4D97-AF65-F5344CB8AC3E}">
        <p14:creationId xmlns:p14="http://schemas.microsoft.com/office/powerpoint/2010/main" val="413389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422210" y="569313"/>
            <a:ext cx="5721790" cy="4816444"/>
          </a:xfrm>
          <a:prstGeom prst="rect">
            <a:avLst/>
          </a:prstGeom>
        </p:spPr>
      </p:pic>
      <p:sp>
        <p:nvSpPr>
          <p:cNvPr id="3" name="Rettangolo 2"/>
          <p:cNvSpPr/>
          <p:nvPr/>
        </p:nvSpPr>
        <p:spPr>
          <a:xfrm>
            <a:off x="0" y="5385757"/>
            <a:ext cx="9144000" cy="1569660"/>
          </a:xfrm>
          <a:prstGeom prst="rect">
            <a:avLst/>
          </a:prstGeom>
        </p:spPr>
        <p:txBody>
          <a:bodyPr wrap="square">
            <a:spAutoFit/>
          </a:bodyPr>
          <a:lstStyle/>
          <a:p>
            <a:r>
              <a:rPr lang="en-US" sz="1600" dirty="0">
                <a:latin typeface="Comic Sans MS" panose="030F0702030302020204" pitchFamily="66" charset="0"/>
              </a:rPr>
              <a:t>The functional properties of CTCs can be investigated </a:t>
            </a:r>
            <a:r>
              <a:rPr lang="en-US" sz="1600" i="1" dirty="0">
                <a:latin typeface="Comic Sans MS" panose="030F0702030302020204" pitchFamily="66" charset="0"/>
              </a:rPr>
              <a:t>in vivo </a:t>
            </a:r>
            <a:r>
              <a:rPr lang="en-US" sz="1600" dirty="0">
                <a:latin typeface="Comic Sans MS" panose="030F0702030302020204" pitchFamily="66" charset="0"/>
              </a:rPr>
              <a:t>by injecting the cells into </a:t>
            </a:r>
            <a:r>
              <a:rPr lang="en-US" sz="1600" dirty="0" err="1">
                <a:latin typeface="Comic Sans MS" panose="030F0702030302020204" pitchFamily="66" charset="0"/>
              </a:rPr>
              <a:t>immunodeficient</a:t>
            </a:r>
            <a:r>
              <a:rPr lang="en-US" sz="1600" dirty="0">
                <a:latin typeface="Comic Sans MS" panose="030F0702030302020204" pitchFamily="66" charset="0"/>
              </a:rPr>
              <a:t> mice to form patient-derived xenograft models. Metastasis-competent CTCs can be isolated by </a:t>
            </a:r>
            <a:r>
              <a:rPr lang="en-US" sz="1600" i="1" dirty="0">
                <a:latin typeface="Comic Sans MS" panose="030F0702030302020204" pitchFamily="66" charset="0"/>
              </a:rPr>
              <a:t>in vitro </a:t>
            </a:r>
            <a:r>
              <a:rPr lang="en-US" sz="1600" dirty="0">
                <a:latin typeface="Comic Sans MS" panose="030F0702030302020204" pitchFamily="66" charset="0"/>
              </a:rPr>
              <a:t>culture, allowing the establishment of CTC lines. </a:t>
            </a:r>
          </a:p>
          <a:p>
            <a:endParaRPr lang="en-US" sz="1600" i="1" dirty="0">
              <a:latin typeface="Comic Sans MS" panose="030F0702030302020204" pitchFamily="66" charset="0"/>
            </a:endParaRPr>
          </a:p>
          <a:p>
            <a:r>
              <a:rPr lang="en-US" sz="1600" i="1" dirty="0">
                <a:latin typeface="Comic Sans MS" panose="030F0702030302020204" pitchFamily="66" charset="0"/>
              </a:rPr>
              <a:t>CNA, copy-number alteration; DEP, </a:t>
            </a:r>
            <a:r>
              <a:rPr lang="en-US" sz="1600" i="1" dirty="0" err="1">
                <a:latin typeface="Comic Sans MS" panose="030F0702030302020204" pitchFamily="66" charset="0"/>
              </a:rPr>
              <a:t>dielectrophoresis</a:t>
            </a:r>
            <a:r>
              <a:rPr lang="en-US" sz="1600" i="1" dirty="0">
                <a:latin typeface="Comic Sans MS" panose="030F0702030302020204" pitchFamily="66" charset="0"/>
              </a:rPr>
              <a:t>; NGS, next-generation sequencing; WGA, whole-genome analysis</a:t>
            </a:r>
          </a:p>
        </p:txBody>
      </p:sp>
      <p:sp>
        <p:nvSpPr>
          <p:cNvPr id="4" name="Rettangolo 3"/>
          <p:cNvSpPr/>
          <p:nvPr/>
        </p:nvSpPr>
        <p:spPr>
          <a:xfrm>
            <a:off x="0" y="-4647"/>
            <a:ext cx="9144000" cy="461665"/>
          </a:xfrm>
          <a:prstGeom prst="rect">
            <a:avLst/>
          </a:prstGeom>
        </p:spPr>
        <p:txBody>
          <a:bodyPr wrap="square">
            <a:spAutoFit/>
          </a:bodyPr>
          <a:lstStyle/>
          <a:p>
            <a:r>
              <a:rPr lang="en-US" sz="2400" dirty="0">
                <a:solidFill>
                  <a:srgbClr val="FF0000"/>
                </a:solidFill>
                <a:latin typeface="Comic Sans MS" panose="030F0702030302020204" pitchFamily="66" charset="0"/>
              </a:rPr>
              <a:t>CTC and </a:t>
            </a:r>
            <a:r>
              <a:rPr lang="en-US" sz="2400" dirty="0" err="1">
                <a:solidFill>
                  <a:srgbClr val="FF0000"/>
                </a:solidFill>
                <a:latin typeface="Comic Sans MS" panose="030F0702030302020204" pitchFamily="66" charset="0"/>
              </a:rPr>
              <a:t>ctDNA</a:t>
            </a:r>
            <a:r>
              <a:rPr lang="en-US" sz="2400" dirty="0">
                <a:solidFill>
                  <a:srgbClr val="FF0000"/>
                </a:solidFill>
                <a:latin typeface="Comic Sans MS" panose="030F0702030302020204" pitchFamily="66" charset="0"/>
              </a:rPr>
              <a:t> enrichment, detection, and characterization </a:t>
            </a:r>
          </a:p>
        </p:txBody>
      </p:sp>
      <p:sp>
        <p:nvSpPr>
          <p:cNvPr id="5" name="Rettangolo 4"/>
          <p:cNvSpPr/>
          <p:nvPr/>
        </p:nvSpPr>
        <p:spPr>
          <a:xfrm>
            <a:off x="0" y="575299"/>
            <a:ext cx="4572000" cy="2031325"/>
          </a:xfrm>
          <a:prstGeom prst="rect">
            <a:avLst/>
          </a:prstGeom>
        </p:spPr>
        <p:txBody>
          <a:bodyPr>
            <a:spAutoFit/>
          </a:bodyPr>
          <a:lstStyle/>
          <a:p>
            <a:r>
              <a:rPr lang="en-US" dirty="0">
                <a:latin typeface="Comic Sans MS" panose="030F0702030302020204" pitchFamily="66" charset="0"/>
              </a:rPr>
              <a:t>To discriminate CTCs from the surrounded normal immune cells in blood, CTCs can be positively selected </a:t>
            </a:r>
            <a:r>
              <a:rPr lang="en-US" i="1" dirty="0">
                <a:latin typeface="Comic Sans MS" panose="030F0702030302020204" pitchFamily="66" charset="0"/>
              </a:rPr>
              <a:t>in vitro </a:t>
            </a:r>
            <a:r>
              <a:rPr lang="en-US" dirty="0">
                <a:latin typeface="Comic Sans MS" panose="030F0702030302020204" pitchFamily="66" charset="0"/>
              </a:rPr>
              <a:t>or </a:t>
            </a:r>
            <a:r>
              <a:rPr lang="en-US" i="1" dirty="0">
                <a:latin typeface="Comic Sans MS" panose="030F0702030302020204" pitchFamily="66" charset="0"/>
              </a:rPr>
              <a:t>in vivo e.g. </a:t>
            </a:r>
            <a:r>
              <a:rPr lang="en-US" dirty="0">
                <a:latin typeface="Comic Sans MS" panose="030F0702030302020204" pitchFamily="66" charset="0"/>
              </a:rPr>
              <a:t>using antibodies to epithelial and/or mesenchymal or negatively selected for through depletion of leukocytes.</a:t>
            </a:r>
          </a:p>
        </p:txBody>
      </p:sp>
      <p:sp>
        <p:nvSpPr>
          <p:cNvPr id="6" name="Rettangolo 5"/>
          <p:cNvSpPr/>
          <p:nvPr/>
        </p:nvSpPr>
        <p:spPr>
          <a:xfrm>
            <a:off x="0" y="2718918"/>
            <a:ext cx="3930316" cy="2585323"/>
          </a:xfrm>
          <a:prstGeom prst="rect">
            <a:avLst/>
          </a:prstGeom>
        </p:spPr>
        <p:txBody>
          <a:bodyPr wrap="square">
            <a:spAutoFit/>
          </a:bodyPr>
          <a:lstStyle/>
          <a:p>
            <a:r>
              <a:rPr lang="en-US" dirty="0">
                <a:latin typeface="Comic Sans MS" panose="030F0702030302020204" pitchFamily="66" charset="0"/>
              </a:rPr>
              <a:t>Functional assays allow the detection of viable CTCs on the basis of their biological activities; for example, the </a:t>
            </a:r>
            <a:r>
              <a:rPr lang="en-US" dirty="0" err="1">
                <a:latin typeface="Comic Sans MS" panose="030F0702030302020204" pitchFamily="66" charset="0"/>
              </a:rPr>
              <a:t>fluoro</a:t>
            </a:r>
            <a:r>
              <a:rPr lang="en-US" dirty="0">
                <a:latin typeface="Comic Sans MS" panose="030F0702030302020204" pitchFamily="66" charset="0"/>
              </a:rPr>
              <a:t>-EPISPOT assay for proteins secreted by CTCs and the related EPIDROP technology that enables the detection of single functional CTCs in </a:t>
            </a:r>
            <a:r>
              <a:rPr lang="en-US" dirty="0" err="1">
                <a:latin typeface="Comic Sans MS" panose="030F0702030302020204" pitchFamily="66" charset="0"/>
              </a:rPr>
              <a:t>microdroplets</a:t>
            </a:r>
            <a:r>
              <a:rPr lang="en-US" dirty="0">
                <a:latin typeface="Comic Sans MS" panose="030F0702030302020204" pitchFamily="66" charset="0"/>
              </a:rPr>
              <a:t>. </a:t>
            </a:r>
          </a:p>
        </p:txBody>
      </p:sp>
    </p:spTree>
    <p:extLst>
      <p:ext uri="{BB962C8B-B14F-4D97-AF65-F5344CB8AC3E}">
        <p14:creationId xmlns:p14="http://schemas.microsoft.com/office/powerpoint/2010/main" val="324481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3" descr="T:\GISeV\cml3a\grafik\cgm0811\allstudies6.cgm"/>
          <p:cNvPicPr>
            <a:picLocks noChangeArrowheads="1"/>
          </p:cNvPicPr>
          <p:nvPr/>
        </p:nvPicPr>
        <p:blipFill>
          <a:blip r:embed="rId2">
            <a:extLst>
              <a:ext uri="{28A0092B-C50C-407E-A947-70E740481C1C}">
                <a14:useLocalDpi xmlns:a14="http://schemas.microsoft.com/office/drawing/2010/main" val="0"/>
              </a:ext>
            </a:extLst>
          </a:blip>
          <a:srcRect l="2847"/>
          <a:stretch>
            <a:fillRect/>
          </a:stretch>
        </p:blipFill>
        <p:spPr bwMode="auto">
          <a:xfrm>
            <a:off x="180975" y="1268413"/>
            <a:ext cx="7904163"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itel 4"/>
          <p:cNvSpPr>
            <a:spLocks noGrp="1"/>
          </p:cNvSpPr>
          <p:nvPr>
            <p:ph type="title"/>
          </p:nvPr>
        </p:nvSpPr>
        <p:spPr>
          <a:xfrm>
            <a:off x="461963" y="188913"/>
            <a:ext cx="8229600" cy="971550"/>
          </a:xfrm>
        </p:spPr>
        <p:txBody>
          <a:bodyPr>
            <a:normAutofit fontScale="90000"/>
          </a:bodyPr>
          <a:lstStyle/>
          <a:p>
            <a:r>
              <a:rPr lang="en-US" altLang="it-IT" sz="3200" b="1" dirty="0">
                <a:latin typeface="Comic Sans MS" panose="030F0702030302020204" pitchFamily="66" charset="0"/>
              </a:rPr>
              <a:t>Survival with CML (</a:t>
            </a:r>
            <a:r>
              <a:rPr lang="en-US" altLang="it-IT" sz="3200" dirty="0">
                <a:latin typeface="Comic Sans MS" panose="030F0702030302020204" pitchFamily="66" charset="0"/>
              </a:rPr>
              <a:t>German CML-Study Group)</a:t>
            </a:r>
          </a:p>
        </p:txBody>
      </p:sp>
      <p:sp>
        <p:nvSpPr>
          <p:cNvPr id="108548" name="Textplatzhalter 5"/>
          <p:cNvSpPr>
            <a:spLocks noGrp="1"/>
          </p:cNvSpPr>
          <p:nvPr>
            <p:ph type="body" sz="quarter" idx="10"/>
          </p:nvPr>
        </p:nvSpPr>
        <p:spPr>
          <a:xfrm>
            <a:off x="-192505" y="5792788"/>
            <a:ext cx="2454442" cy="428625"/>
          </a:xfrm>
        </p:spPr>
        <p:txBody>
          <a:bodyPr/>
          <a:lstStyle/>
          <a:p>
            <a:pPr>
              <a:spcBef>
                <a:spcPct val="0"/>
              </a:spcBef>
            </a:pPr>
            <a:r>
              <a:rPr lang="en-US" altLang="it-IT" sz="1400" i="1" dirty="0">
                <a:latin typeface="Calibri" panose="020F0502020204030204" pitchFamily="34" charset="0"/>
              </a:rPr>
              <a:t>German CML Study Group, </a:t>
            </a:r>
          </a:p>
          <a:p>
            <a:pPr>
              <a:spcBef>
                <a:spcPct val="0"/>
              </a:spcBef>
            </a:pPr>
            <a:r>
              <a:rPr lang="en-US" altLang="it-IT" sz="1400" i="1" dirty="0">
                <a:latin typeface="Calibri" panose="020F0502020204030204" pitchFamily="34" charset="0"/>
              </a:rPr>
              <a:t>update 2013</a:t>
            </a:r>
          </a:p>
        </p:txBody>
      </p:sp>
      <p:sp>
        <p:nvSpPr>
          <p:cNvPr id="108549" name="Text Box 7"/>
          <p:cNvSpPr txBox="1">
            <a:spLocks noChangeArrowheads="1"/>
          </p:cNvSpPr>
          <p:nvPr/>
        </p:nvSpPr>
        <p:spPr bwMode="auto">
          <a:xfrm rot="-5400000">
            <a:off x="-995362" y="3313112"/>
            <a:ext cx="2514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it-IT" sz="2000">
                <a:solidFill>
                  <a:srgbClr val="000000"/>
                </a:solidFill>
                <a:latin typeface="Comic Sans MS" panose="030F0702030302020204" pitchFamily="66" charset="0"/>
              </a:rPr>
              <a:t>Survival probability</a:t>
            </a:r>
          </a:p>
        </p:txBody>
      </p:sp>
      <p:sp>
        <p:nvSpPr>
          <p:cNvPr id="108550" name="Text Box 6"/>
          <p:cNvSpPr txBox="1">
            <a:spLocks noChangeArrowheads="1"/>
          </p:cNvSpPr>
          <p:nvPr/>
        </p:nvSpPr>
        <p:spPr bwMode="auto">
          <a:xfrm>
            <a:off x="2682875" y="5792788"/>
            <a:ext cx="3983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GB" altLang="it-IT" sz="2000" dirty="0">
                <a:solidFill>
                  <a:srgbClr val="000000"/>
                </a:solidFill>
                <a:latin typeface="Comic Sans MS" panose="030F0702030302020204" pitchFamily="66" charset="0"/>
              </a:rPr>
              <a:t>Year after diagnosis</a:t>
            </a:r>
          </a:p>
        </p:txBody>
      </p:sp>
      <p:sp>
        <p:nvSpPr>
          <p:cNvPr id="108551" name="Text Box 5"/>
          <p:cNvSpPr txBox="1">
            <a:spLocks noChangeArrowheads="1"/>
          </p:cNvSpPr>
          <p:nvPr/>
        </p:nvSpPr>
        <p:spPr bwMode="auto">
          <a:xfrm>
            <a:off x="6542088" y="1412875"/>
            <a:ext cx="11985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it-IT" sz="1600" b="1">
                <a:solidFill>
                  <a:srgbClr val="000000"/>
                </a:solidFill>
                <a:latin typeface="Calibri" panose="020F0502020204030204" pitchFamily="34" charset="0"/>
              </a:rPr>
              <a:t>n = 3682</a:t>
            </a:r>
          </a:p>
        </p:txBody>
      </p:sp>
      <p:sp>
        <p:nvSpPr>
          <p:cNvPr id="108552" name="Text Box 8"/>
          <p:cNvSpPr txBox="1">
            <a:spLocks noChangeArrowheads="1"/>
          </p:cNvSpPr>
          <p:nvPr/>
        </p:nvSpPr>
        <p:spPr bwMode="auto">
          <a:xfrm>
            <a:off x="3995738" y="1700213"/>
            <a:ext cx="2554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it-IT" sz="1200" b="1">
                <a:solidFill>
                  <a:srgbClr val="0000FF"/>
                </a:solidFill>
                <a:latin typeface="Calibri" panose="020F0502020204030204" pitchFamily="34" charset="0"/>
              </a:rPr>
              <a:t>Imatinib, </a:t>
            </a:r>
            <a:r>
              <a:rPr lang="en-US" altLang="it-IT" sz="1200">
                <a:solidFill>
                  <a:srgbClr val="0000FF"/>
                </a:solidFill>
                <a:latin typeface="Calibri" panose="020F0502020204030204" pitchFamily="34" charset="0"/>
              </a:rPr>
              <a:t>2002 – 2012 (CML IV)</a:t>
            </a:r>
          </a:p>
          <a:p>
            <a:pPr eaLnBrk="1" hangingPunct="1">
              <a:spcBef>
                <a:spcPct val="0"/>
              </a:spcBef>
              <a:buFontTx/>
              <a:buNone/>
            </a:pPr>
            <a:r>
              <a:rPr lang="en-US" altLang="it-IT" sz="1200">
                <a:solidFill>
                  <a:srgbClr val="0000FF"/>
                </a:solidFill>
                <a:latin typeface="Calibri" panose="020F0502020204030204" pitchFamily="34" charset="0"/>
              </a:rPr>
              <a:t>5-year survival </a:t>
            </a:r>
            <a:r>
              <a:rPr lang="en-US" altLang="it-IT" sz="1200" b="1">
                <a:solidFill>
                  <a:srgbClr val="0000FF"/>
                </a:solidFill>
                <a:latin typeface="Calibri" panose="020F0502020204030204" pitchFamily="34" charset="0"/>
              </a:rPr>
              <a:t>90%</a:t>
            </a:r>
          </a:p>
          <a:p>
            <a:pPr eaLnBrk="1" hangingPunct="1">
              <a:spcBef>
                <a:spcPct val="0"/>
              </a:spcBef>
              <a:buFontTx/>
              <a:buNone/>
            </a:pPr>
            <a:r>
              <a:rPr lang="en-US" altLang="it-IT" sz="1200">
                <a:solidFill>
                  <a:srgbClr val="0000FF"/>
                </a:solidFill>
                <a:latin typeface="Calibri" panose="020F0502020204030204" pitchFamily="34" charset="0"/>
              </a:rPr>
              <a:t>10-year survival </a:t>
            </a:r>
            <a:r>
              <a:rPr lang="en-US" altLang="it-IT" sz="1200" b="1">
                <a:solidFill>
                  <a:srgbClr val="0000FF"/>
                </a:solidFill>
                <a:latin typeface="Calibri" panose="020F0502020204030204" pitchFamily="34" charset="0"/>
              </a:rPr>
              <a:t>84%</a:t>
            </a:r>
            <a:endParaRPr lang="en-US" altLang="it-IT" sz="1200" b="1">
              <a:solidFill>
                <a:srgbClr val="800080"/>
              </a:solidFill>
              <a:latin typeface="Calibri" panose="020F0502020204030204" pitchFamily="34" charset="0"/>
            </a:endParaRPr>
          </a:p>
        </p:txBody>
      </p:sp>
      <p:sp>
        <p:nvSpPr>
          <p:cNvPr id="108553" name="Text Box 9"/>
          <p:cNvSpPr txBox="1">
            <a:spLocks noChangeArrowheads="1"/>
          </p:cNvSpPr>
          <p:nvPr/>
        </p:nvSpPr>
        <p:spPr bwMode="auto">
          <a:xfrm>
            <a:off x="4859338" y="2708275"/>
            <a:ext cx="2982912"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it-IT" sz="1200" b="1">
                <a:solidFill>
                  <a:srgbClr val="FF0000"/>
                </a:solidFill>
                <a:latin typeface="Calibri" panose="020F0502020204030204" pitchFamily="34" charset="0"/>
              </a:rPr>
              <a:t>IFN or SCT, </a:t>
            </a:r>
            <a:r>
              <a:rPr lang="en-US" altLang="it-IT" sz="1200">
                <a:solidFill>
                  <a:srgbClr val="FF0000"/>
                </a:solidFill>
                <a:latin typeface="Calibri" panose="020F0502020204030204" pitchFamily="34" charset="0"/>
              </a:rPr>
              <a:t>1997 – 2003  (CML IIIA) </a:t>
            </a:r>
          </a:p>
          <a:p>
            <a:pPr eaLnBrk="1" hangingPunct="1">
              <a:spcBef>
                <a:spcPct val="0"/>
              </a:spcBef>
              <a:buFontTx/>
              <a:buNone/>
            </a:pPr>
            <a:r>
              <a:rPr lang="en-US" altLang="it-IT" sz="1200">
                <a:solidFill>
                  <a:srgbClr val="FF0000"/>
                </a:solidFill>
                <a:latin typeface="Calibri" panose="020F0502020204030204" pitchFamily="34" charset="0"/>
              </a:rPr>
              <a:t>5-year survival </a:t>
            </a:r>
            <a:r>
              <a:rPr lang="en-US" altLang="it-IT" sz="1200" b="1">
                <a:solidFill>
                  <a:srgbClr val="FF0000"/>
                </a:solidFill>
                <a:latin typeface="Calibri" panose="020F0502020204030204" pitchFamily="34" charset="0"/>
              </a:rPr>
              <a:t>71%</a:t>
            </a:r>
          </a:p>
          <a:p>
            <a:pPr eaLnBrk="1" hangingPunct="1">
              <a:spcBef>
                <a:spcPct val="0"/>
              </a:spcBef>
              <a:buFontTx/>
              <a:buNone/>
            </a:pPr>
            <a:r>
              <a:rPr lang="en-US" altLang="it-IT" sz="1200">
                <a:solidFill>
                  <a:srgbClr val="FF0000"/>
                </a:solidFill>
                <a:latin typeface="Calibri" panose="020F0502020204030204" pitchFamily="34" charset="0"/>
              </a:rPr>
              <a:t>10-year survival </a:t>
            </a:r>
            <a:r>
              <a:rPr lang="en-US" altLang="it-IT" sz="1200" b="1">
                <a:solidFill>
                  <a:srgbClr val="FF0000"/>
                </a:solidFill>
                <a:latin typeface="Calibri" panose="020F0502020204030204" pitchFamily="34" charset="0"/>
              </a:rPr>
              <a:t>61%</a:t>
            </a:r>
            <a:endParaRPr lang="en-US" altLang="it-IT" sz="1200" b="1">
              <a:solidFill>
                <a:srgbClr val="800080"/>
              </a:solidFill>
              <a:latin typeface="Calibri" panose="020F0502020204030204" pitchFamily="34" charset="0"/>
            </a:endParaRPr>
          </a:p>
        </p:txBody>
      </p:sp>
      <p:sp>
        <p:nvSpPr>
          <p:cNvPr id="108554" name="Text Box 10"/>
          <p:cNvSpPr txBox="1">
            <a:spLocks noChangeArrowheads="1"/>
          </p:cNvSpPr>
          <p:nvPr/>
        </p:nvSpPr>
        <p:spPr bwMode="auto">
          <a:xfrm>
            <a:off x="5580063" y="3357563"/>
            <a:ext cx="2663825" cy="674687"/>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it-IT" sz="1200" b="1">
                <a:solidFill>
                  <a:srgbClr val="006600"/>
                </a:solidFill>
                <a:latin typeface="Calibri" panose="020F0502020204030204" pitchFamily="34" charset="0"/>
              </a:rPr>
              <a:t>IFN or SCT</a:t>
            </a:r>
            <a:r>
              <a:rPr lang="en-US" altLang="it-IT" sz="1200">
                <a:solidFill>
                  <a:srgbClr val="006600"/>
                </a:solidFill>
                <a:latin typeface="Calibri" panose="020F0502020204030204" pitchFamily="34" charset="0"/>
              </a:rPr>
              <a:t>, 1995 – 2001 (CML III)</a:t>
            </a:r>
          </a:p>
          <a:p>
            <a:pPr eaLnBrk="1" hangingPunct="1">
              <a:spcBef>
                <a:spcPct val="0"/>
              </a:spcBef>
              <a:buFontTx/>
              <a:buNone/>
            </a:pPr>
            <a:r>
              <a:rPr lang="en-US" altLang="it-IT" sz="1200">
                <a:solidFill>
                  <a:srgbClr val="006600"/>
                </a:solidFill>
                <a:latin typeface="Calibri" panose="020F0502020204030204" pitchFamily="34" charset="0"/>
              </a:rPr>
              <a:t>5-year survival </a:t>
            </a:r>
            <a:r>
              <a:rPr lang="en-US" altLang="it-IT" sz="1200" b="1">
                <a:solidFill>
                  <a:srgbClr val="006600"/>
                </a:solidFill>
                <a:latin typeface="Calibri" panose="020F0502020204030204" pitchFamily="34" charset="0"/>
              </a:rPr>
              <a:t>63%</a:t>
            </a:r>
          </a:p>
          <a:p>
            <a:pPr eaLnBrk="1" hangingPunct="1">
              <a:spcBef>
                <a:spcPct val="0"/>
              </a:spcBef>
              <a:buFontTx/>
              <a:buNone/>
            </a:pPr>
            <a:r>
              <a:rPr lang="en-US" altLang="it-IT" sz="1200">
                <a:solidFill>
                  <a:srgbClr val="006600"/>
                </a:solidFill>
                <a:latin typeface="Calibri" panose="020F0502020204030204" pitchFamily="34" charset="0"/>
              </a:rPr>
              <a:t>10-year survival </a:t>
            </a:r>
            <a:r>
              <a:rPr lang="en-US" altLang="it-IT" sz="1200" b="1">
                <a:solidFill>
                  <a:srgbClr val="006600"/>
                </a:solidFill>
                <a:latin typeface="Calibri" panose="020F0502020204030204" pitchFamily="34" charset="0"/>
              </a:rPr>
              <a:t>48%</a:t>
            </a:r>
            <a:endParaRPr lang="en-US" altLang="it-IT" sz="1200" b="1">
              <a:solidFill>
                <a:srgbClr val="800080"/>
              </a:solidFill>
              <a:latin typeface="Calibri" panose="020F0502020204030204" pitchFamily="34" charset="0"/>
            </a:endParaRPr>
          </a:p>
        </p:txBody>
      </p:sp>
      <p:sp>
        <p:nvSpPr>
          <p:cNvPr id="108555" name="Text Box 11"/>
          <p:cNvSpPr txBox="1">
            <a:spLocks noChangeArrowheads="1"/>
          </p:cNvSpPr>
          <p:nvPr/>
        </p:nvSpPr>
        <p:spPr bwMode="auto">
          <a:xfrm>
            <a:off x="6372225" y="4076700"/>
            <a:ext cx="2703513" cy="576263"/>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it-IT" sz="1200" b="1">
                <a:solidFill>
                  <a:srgbClr val="FF33CC"/>
                </a:solidFill>
                <a:latin typeface="Calibri" panose="020F0502020204030204" pitchFamily="34" charset="0"/>
              </a:rPr>
              <a:t>IFN, ± HU</a:t>
            </a:r>
            <a:r>
              <a:rPr lang="en-US" altLang="it-IT" sz="1200">
                <a:solidFill>
                  <a:srgbClr val="FF33CC"/>
                </a:solidFill>
                <a:latin typeface="Calibri" panose="020F0502020204030204" pitchFamily="34" charset="0"/>
              </a:rPr>
              <a:t>, 1986 – 1994 (CML I, II) </a:t>
            </a:r>
          </a:p>
          <a:p>
            <a:pPr eaLnBrk="1" hangingPunct="1">
              <a:spcBef>
                <a:spcPct val="0"/>
              </a:spcBef>
              <a:buFontTx/>
              <a:buNone/>
            </a:pPr>
            <a:r>
              <a:rPr lang="en-US" altLang="it-IT" sz="1200">
                <a:solidFill>
                  <a:srgbClr val="FF33CC"/>
                </a:solidFill>
                <a:latin typeface="Calibri" panose="020F0502020204030204" pitchFamily="34" charset="0"/>
              </a:rPr>
              <a:t>5-year survival </a:t>
            </a:r>
            <a:r>
              <a:rPr lang="en-US" altLang="it-IT" sz="1200" b="1">
                <a:solidFill>
                  <a:srgbClr val="FF33CC"/>
                </a:solidFill>
                <a:latin typeface="Calibri" panose="020F0502020204030204" pitchFamily="34" charset="0"/>
              </a:rPr>
              <a:t>53%</a:t>
            </a:r>
          </a:p>
          <a:p>
            <a:pPr eaLnBrk="1" hangingPunct="1">
              <a:spcBef>
                <a:spcPct val="0"/>
              </a:spcBef>
              <a:buFontTx/>
              <a:buNone/>
            </a:pPr>
            <a:r>
              <a:rPr lang="en-US" altLang="it-IT" sz="1200">
                <a:solidFill>
                  <a:srgbClr val="FF33CC"/>
                </a:solidFill>
                <a:latin typeface="Calibri" panose="020F0502020204030204" pitchFamily="34" charset="0"/>
              </a:rPr>
              <a:t>10-year survival </a:t>
            </a:r>
            <a:r>
              <a:rPr lang="en-US" altLang="it-IT" sz="1200" b="1">
                <a:solidFill>
                  <a:srgbClr val="FF33CC"/>
                </a:solidFill>
                <a:latin typeface="Calibri" panose="020F0502020204030204" pitchFamily="34" charset="0"/>
              </a:rPr>
              <a:t>27%</a:t>
            </a:r>
          </a:p>
          <a:p>
            <a:pPr eaLnBrk="1" hangingPunct="1">
              <a:spcBef>
                <a:spcPct val="0"/>
              </a:spcBef>
              <a:buFontTx/>
              <a:buNone/>
            </a:pPr>
            <a:endParaRPr lang="en-US" altLang="it-IT" sz="1200">
              <a:solidFill>
                <a:srgbClr val="800080"/>
              </a:solidFill>
              <a:latin typeface="Calibri" panose="020F0502020204030204" pitchFamily="34" charset="0"/>
            </a:endParaRPr>
          </a:p>
        </p:txBody>
      </p:sp>
      <p:sp>
        <p:nvSpPr>
          <p:cNvPr id="108556" name="Text Box 12"/>
          <p:cNvSpPr txBox="1">
            <a:spLocks noChangeArrowheads="1"/>
          </p:cNvSpPr>
          <p:nvPr/>
        </p:nvSpPr>
        <p:spPr bwMode="auto">
          <a:xfrm>
            <a:off x="7559675" y="4581525"/>
            <a:ext cx="1333500" cy="582613"/>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it-IT" sz="1200" b="1">
                <a:solidFill>
                  <a:srgbClr val="000000"/>
                </a:solidFill>
                <a:latin typeface="Calibri" panose="020F0502020204030204" pitchFamily="34" charset="0"/>
              </a:rPr>
              <a:t>HU</a:t>
            </a:r>
            <a:r>
              <a:rPr lang="en-US" altLang="it-IT" sz="1200">
                <a:solidFill>
                  <a:srgbClr val="000000"/>
                </a:solidFill>
                <a:latin typeface="Calibri" panose="020F0502020204030204" pitchFamily="34" charset="0"/>
              </a:rPr>
              <a:t>, 1983 – 1994,</a:t>
            </a:r>
          </a:p>
          <a:p>
            <a:pPr eaLnBrk="1" hangingPunct="1">
              <a:spcBef>
                <a:spcPct val="0"/>
              </a:spcBef>
              <a:buFontTx/>
              <a:buNone/>
            </a:pPr>
            <a:r>
              <a:rPr lang="en-US" altLang="it-IT" sz="1200">
                <a:solidFill>
                  <a:srgbClr val="000000"/>
                </a:solidFill>
                <a:latin typeface="Calibri" panose="020F0502020204030204" pitchFamily="34" charset="0"/>
              </a:rPr>
              <a:t>5 yr surv. </a:t>
            </a:r>
            <a:r>
              <a:rPr lang="en-US" altLang="it-IT" sz="1200" b="1">
                <a:solidFill>
                  <a:srgbClr val="000000"/>
                </a:solidFill>
                <a:latin typeface="Calibri" panose="020F0502020204030204" pitchFamily="34" charset="0"/>
              </a:rPr>
              <a:t>44%</a:t>
            </a:r>
            <a:r>
              <a:rPr lang="en-US" altLang="it-IT" sz="1200">
                <a:solidFill>
                  <a:srgbClr val="000000"/>
                </a:solidFill>
                <a:latin typeface="Calibri" panose="020F0502020204030204" pitchFamily="34" charset="0"/>
              </a:rPr>
              <a:t>, </a:t>
            </a:r>
          </a:p>
          <a:p>
            <a:pPr eaLnBrk="1" hangingPunct="1">
              <a:spcBef>
                <a:spcPct val="0"/>
              </a:spcBef>
              <a:buFontTx/>
              <a:buNone/>
            </a:pPr>
            <a:r>
              <a:rPr lang="en-US" altLang="it-IT" sz="1200">
                <a:solidFill>
                  <a:srgbClr val="000000"/>
                </a:solidFill>
                <a:latin typeface="Calibri" panose="020F0502020204030204" pitchFamily="34" charset="0"/>
              </a:rPr>
              <a:t>10 yr surv. </a:t>
            </a:r>
            <a:r>
              <a:rPr lang="en-US" altLang="it-IT" sz="1200" b="1">
                <a:solidFill>
                  <a:srgbClr val="000000"/>
                </a:solidFill>
                <a:latin typeface="Calibri" panose="020F0502020204030204" pitchFamily="34" charset="0"/>
              </a:rPr>
              <a:t>18%</a:t>
            </a:r>
            <a:endParaRPr lang="en-US" altLang="it-IT" sz="1200" b="1">
              <a:solidFill>
                <a:srgbClr val="800080"/>
              </a:solidFill>
              <a:latin typeface="Calibri" panose="020F0502020204030204" pitchFamily="34" charset="0"/>
            </a:endParaRPr>
          </a:p>
        </p:txBody>
      </p:sp>
      <p:sp>
        <p:nvSpPr>
          <p:cNvPr id="108557" name="Text Box 13"/>
          <p:cNvSpPr txBox="1">
            <a:spLocks noChangeArrowheads="1"/>
          </p:cNvSpPr>
          <p:nvPr/>
        </p:nvSpPr>
        <p:spPr bwMode="auto">
          <a:xfrm>
            <a:off x="4302125" y="5116513"/>
            <a:ext cx="45180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it-IT" sz="1200" b="1">
                <a:solidFill>
                  <a:srgbClr val="0000FF"/>
                </a:solidFill>
                <a:latin typeface="Calibri" panose="020F0502020204030204" pitchFamily="34" charset="0"/>
              </a:rPr>
              <a:t>Busulfan</a:t>
            </a:r>
            <a:r>
              <a:rPr lang="en-US" altLang="it-IT" sz="1200">
                <a:solidFill>
                  <a:srgbClr val="0000FF"/>
                </a:solidFill>
                <a:latin typeface="Calibri" panose="020F0502020204030204" pitchFamily="34" charset="0"/>
              </a:rPr>
              <a:t>, 1983 – 1994, 5-year surv. </a:t>
            </a:r>
            <a:r>
              <a:rPr lang="en-US" altLang="it-IT" sz="1200" b="1">
                <a:solidFill>
                  <a:srgbClr val="0000FF"/>
                </a:solidFill>
                <a:latin typeface="Calibri" panose="020F0502020204030204" pitchFamily="34" charset="0"/>
              </a:rPr>
              <a:t>38%</a:t>
            </a:r>
            <a:r>
              <a:rPr lang="en-US" altLang="it-IT" sz="1200">
                <a:solidFill>
                  <a:srgbClr val="0000FF"/>
                </a:solidFill>
                <a:latin typeface="Calibri" panose="020F0502020204030204" pitchFamily="34" charset="0"/>
              </a:rPr>
              <a:t>, 10-year surv</a:t>
            </a:r>
            <a:r>
              <a:rPr lang="en-US" altLang="it-IT" sz="1200" b="1">
                <a:solidFill>
                  <a:srgbClr val="0000FF"/>
                </a:solidFill>
                <a:latin typeface="Calibri" panose="020F0502020204030204" pitchFamily="34" charset="0"/>
              </a:rPr>
              <a:t>. 11%</a:t>
            </a:r>
            <a:endParaRPr lang="en-US" altLang="it-IT" sz="1200" b="1">
              <a:solidFill>
                <a:srgbClr val="800080"/>
              </a:solidFill>
              <a:latin typeface="Calibri" panose="020F0502020204030204" pitchFamily="34" charset="0"/>
            </a:endParaRPr>
          </a:p>
        </p:txBody>
      </p:sp>
      <p:sp>
        <p:nvSpPr>
          <p:cNvPr id="108558" name="Line 11"/>
          <p:cNvSpPr>
            <a:spLocks noChangeShapeType="1"/>
          </p:cNvSpPr>
          <p:nvPr/>
        </p:nvSpPr>
        <p:spPr bwMode="auto">
          <a:xfrm>
            <a:off x="0" y="836613"/>
            <a:ext cx="91440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 name="Text Box 6"/>
          <p:cNvSpPr txBox="1">
            <a:spLocks noChangeArrowheads="1"/>
          </p:cNvSpPr>
          <p:nvPr/>
        </p:nvSpPr>
        <p:spPr bwMode="auto">
          <a:xfrm>
            <a:off x="0" y="6186300"/>
            <a:ext cx="914399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it-IT" sz="1600" dirty="0" err="1">
                <a:solidFill>
                  <a:srgbClr val="000000"/>
                </a:solidFill>
                <a:latin typeface="Comic Sans MS" panose="030F0702030302020204" pitchFamily="66" charset="0"/>
              </a:rPr>
              <a:t>Busulfan</a:t>
            </a:r>
            <a:r>
              <a:rPr lang="en-GB" altLang="it-IT" sz="1600" dirty="0">
                <a:solidFill>
                  <a:srgbClr val="000000"/>
                </a:solidFill>
                <a:latin typeface="Comic Sans MS" panose="030F0702030302020204" pitchFamily="66" charset="0"/>
              </a:rPr>
              <a:t>: alkylating agent; HU: </a:t>
            </a:r>
            <a:r>
              <a:rPr lang="en-GB" altLang="it-IT" sz="1600" dirty="0" err="1">
                <a:solidFill>
                  <a:srgbClr val="000000"/>
                </a:solidFill>
                <a:latin typeface="Comic Sans MS" panose="030F0702030302020204" pitchFamily="66" charset="0"/>
              </a:rPr>
              <a:t>hydroxyurea</a:t>
            </a:r>
            <a:r>
              <a:rPr lang="en-GB" altLang="it-IT" sz="1600" dirty="0">
                <a:solidFill>
                  <a:srgbClr val="000000"/>
                </a:solidFill>
                <a:latin typeface="Comic Sans MS" panose="030F0702030302020204" pitchFamily="66" charset="0"/>
              </a:rPr>
              <a:t>; </a:t>
            </a:r>
            <a:r>
              <a:rPr lang="en-US" altLang="it-IT" sz="1600" dirty="0">
                <a:solidFill>
                  <a:srgbClr val="000000"/>
                </a:solidFill>
                <a:latin typeface="Comic Sans MS" panose="030F0702030302020204" pitchFamily="66" charset="0"/>
              </a:rPr>
              <a:t>decreases the production of deoxyribonucleotides by inhibiting ribonucleotide reductase. </a:t>
            </a:r>
            <a:r>
              <a:rPr lang="en-GB" altLang="it-IT" sz="1600" dirty="0">
                <a:solidFill>
                  <a:srgbClr val="000000"/>
                </a:solidFill>
                <a:latin typeface="Comic Sans MS" panose="030F0702030302020204" pitchFamily="66" charset="0"/>
              </a:rPr>
              <a:t>SCT: stem cell transplantation</a:t>
            </a:r>
          </a:p>
        </p:txBody>
      </p:sp>
    </p:spTree>
    <p:extLst>
      <p:ext uri="{BB962C8B-B14F-4D97-AF65-F5344CB8AC3E}">
        <p14:creationId xmlns:p14="http://schemas.microsoft.com/office/powerpoint/2010/main" val="2113765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878186" y="0"/>
            <a:ext cx="7387628" cy="4698749"/>
          </a:xfrm>
          <a:prstGeom prst="rect">
            <a:avLst/>
          </a:prstGeom>
        </p:spPr>
      </p:pic>
      <p:sp>
        <p:nvSpPr>
          <p:cNvPr id="4" name="Rettangolo 3"/>
          <p:cNvSpPr/>
          <p:nvPr/>
        </p:nvSpPr>
        <p:spPr>
          <a:xfrm>
            <a:off x="4943811" y="6519446"/>
            <a:ext cx="4200189" cy="338554"/>
          </a:xfrm>
          <a:prstGeom prst="rect">
            <a:avLst/>
          </a:prstGeom>
        </p:spPr>
        <p:txBody>
          <a:bodyPr wrap="none">
            <a:spAutoFit/>
          </a:bodyPr>
          <a:lstStyle/>
          <a:p>
            <a:r>
              <a:rPr lang="it-IT" sz="1600" i="1" dirty="0" err="1">
                <a:latin typeface="Comic Sans MS" panose="030F0702030302020204" pitchFamily="66" charset="0"/>
              </a:rPr>
              <a:t>Roy</a:t>
            </a:r>
            <a:r>
              <a:rPr lang="it-IT" sz="1600" i="1" dirty="0">
                <a:latin typeface="Comic Sans MS" panose="030F0702030302020204" pitchFamily="66" charset="0"/>
              </a:rPr>
              <a:t> et al, Trends </a:t>
            </a:r>
            <a:r>
              <a:rPr lang="it-IT" sz="1600" i="1" dirty="0" err="1">
                <a:latin typeface="Comic Sans MS" panose="030F0702030302020204" pitchFamily="66" charset="0"/>
              </a:rPr>
              <a:t>Mol</a:t>
            </a:r>
            <a:r>
              <a:rPr lang="it-IT" sz="1600" i="1" dirty="0">
                <a:latin typeface="Comic Sans MS" panose="030F0702030302020204" pitchFamily="66" charset="0"/>
              </a:rPr>
              <a:t> </a:t>
            </a:r>
            <a:r>
              <a:rPr lang="it-IT" sz="1600" i="1" dirty="0" err="1">
                <a:latin typeface="Comic Sans MS" panose="030F0702030302020204" pitchFamily="66" charset="0"/>
              </a:rPr>
              <a:t>Med</a:t>
            </a:r>
            <a:r>
              <a:rPr lang="it-IT" sz="1600" i="1" dirty="0">
                <a:latin typeface="Comic Sans MS" panose="030F0702030302020204" pitchFamily="66" charset="0"/>
              </a:rPr>
              <a:t>, 27, 1014, 2021</a:t>
            </a:r>
          </a:p>
        </p:txBody>
      </p:sp>
      <p:sp>
        <p:nvSpPr>
          <p:cNvPr id="5" name="Rettangolo 4"/>
          <p:cNvSpPr/>
          <p:nvPr/>
        </p:nvSpPr>
        <p:spPr>
          <a:xfrm>
            <a:off x="0" y="4708786"/>
            <a:ext cx="9144000" cy="1815882"/>
          </a:xfrm>
          <a:prstGeom prst="rect">
            <a:avLst/>
          </a:prstGeom>
        </p:spPr>
        <p:txBody>
          <a:bodyPr wrap="square">
            <a:spAutoFit/>
          </a:bodyPr>
          <a:lstStyle/>
          <a:p>
            <a:r>
              <a:rPr lang="en-US" sz="1600" dirty="0">
                <a:latin typeface="Comic Sans MS" panose="030F0702030302020204" pitchFamily="66" charset="0"/>
              </a:rPr>
              <a:t>The tumor-derived circulating </a:t>
            </a:r>
            <a:r>
              <a:rPr lang="en-US" sz="1600" dirty="0">
                <a:solidFill>
                  <a:srgbClr val="FF0000"/>
                </a:solidFill>
                <a:latin typeface="Comic Sans MS" panose="030F0702030302020204" pitchFamily="66" charset="0"/>
              </a:rPr>
              <a:t>cell-free DNA </a:t>
            </a:r>
            <a:r>
              <a:rPr lang="en-US" sz="1600" dirty="0">
                <a:latin typeface="Comic Sans MS" panose="030F0702030302020204" pitchFamily="66" charset="0"/>
              </a:rPr>
              <a:t>(</a:t>
            </a:r>
            <a:r>
              <a:rPr lang="en-US" sz="1600" dirty="0" err="1">
                <a:solidFill>
                  <a:srgbClr val="FF0000"/>
                </a:solidFill>
                <a:latin typeface="Comic Sans MS" panose="030F0702030302020204" pitchFamily="66" charset="0"/>
              </a:rPr>
              <a:t>cfDNA</a:t>
            </a:r>
            <a:r>
              <a:rPr lang="en-US" sz="1600" dirty="0">
                <a:latin typeface="Comic Sans MS" panose="030F0702030302020204" pitchFamily="66" charset="0"/>
              </a:rPr>
              <a:t>) in various body fluids, known as </a:t>
            </a:r>
            <a:r>
              <a:rPr lang="en-US" sz="1600" dirty="0">
                <a:solidFill>
                  <a:srgbClr val="FF0000"/>
                </a:solidFill>
                <a:latin typeface="Comic Sans MS" panose="030F0702030302020204" pitchFamily="66" charset="0"/>
              </a:rPr>
              <a:t>circulating tumor DNA </a:t>
            </a:r>
            <a:r>
              <a:rPr lang="en-US" sz="1600" dirty="0">
                <a:latin typeface="Comic Sans MS" panose="030F0702030302020204" pitchFamily="66" charset="0"/>
              </a:rPr>
              <a:t>(</a:t>
            </a:r>
            <a:r>
              <a:rPr lang="en-US" sz="1600" dirty="0" err="1">
                <a:solidFill>
                  <a:srgbClr val="FF0000"/>
                </a:solidFill>
                <a:latin typeface="Comic Sans MS" panose="030F0702030302020204" pitchFamily="66" charset="0"/>
              </a:rPr>
              <a:t>ctDNA</a:t>
            </a:r>
            <a:r>
              <a:rPr lang="en-US" sz="1600" dirty="0">
                <a:latin typeface="Comic Sans MS" panose="030F0702030302020204" pitchFamily="66" charset="0"/>
              </a:rPr>
              <a:t>), can serve as a minimally invasive tumor biomarker. Artificial intelligence (AI) using next-generation sequencing data promises to revolutionize assay integration into the clinical workflow to advance precision medicine. </a:t>
            </a:r>
          </a:p>
          <a:p>
            <a:endParaRPr lang="en-US" sz="1600" dirty="0">
              <a:latin typeface="Comic Sans MS" panose="030F0702030302020204" pitchFamily="66" charset="0"/>
            </a:endParaRPr>
          </a:p>
          <a:p>
            <a:r>
              <a:rPr lang="en-US" sz="1600" dirty="0">
                <a:latin typeface="Comic Sans MS" panose="030F0702030302020204" pitchFamily="66" charset="0"/>
              </a:rPr>
              <a:t>AI-based </a:t>
            </a:r>
            <a:r>
              <a:rPr lang="en-US" sz="1600" dirty="0" err="1">
                <a:latin typeface="Comic Sans MS" panose="030F0702030302020204" pitchFamily="66" charset="0"/>
              </a:rPr>
              <a:t>ctDNA</a:t>
            </a:r>
            <a:r>
              <a:rPr lang="en-US" sz="1600" dirty="0">
                <a:latin typeface="Comic Sans MS" panose="030F0702030302020204" pitchFamily="66" charset="0"/>
              </a:rPr>
              <a:t> profiling, including epigenetic profiling, may assist early-stage detection and prediction of cancer progression, helping to guide treatment decisions.</a:t>
            </a:r>
          </a:p>
        </p:txBody>
      </p:sp>
    </p:spTree>
    <p:extLst>
      <p:ext uri="{BB962C8B-B14F-4D97-AF65-F5344CB8AC3E}">
        <p14:creationId xmlns:p14="http://schemas.microsoft.com/office/powerpoint/2010/main" val="1228620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91933" y="18659"/>
            <a:ext cx="8760134" cy="3578835"/>
          </a:xfrm>
          <a:prstGeom prst="rect">
            <a:avLst/>
          </a:prstGeom>
        </p:spPr>
      </p:pic>
      <p:sp>
        <p:nvSpPr>
          <p:cNvPr id="3" name="Rettangolo 2"/>
          <p:cNvSpPr/>
          <p:nvPr/>
        </p:nvSpPr>
        <p:spPr>
          <a:xfrm>
            <a:off x="5450360" y="6519446"/>
            <a:ext cx="3693640" cy="307777"/>
          </a:xfrm>
          <a:prstGeom prst="rect">
            <a:avLst/>
          </a:prstGeom>
        </p:spPr>
        <p:txBody>
          <a:bodyPr wrap="none">
            <a:spAutoFit/>
          </a:bodyPr>
          <a:lstStyle/>
          <a:p>
            <a:r>
              <a:rPr lang="it-IT" sz="1400" i="1" dirty="0" err="1">
                <a:solidFill>
                  <a:srgbClr val="0070C0"/>
                </a:solidFill>
                <a:latin typeface="Comic Sans MS" panose="030F0702030302020204" pitchFamily="66" charset="0"/>
              </a:rPr>
              <a:t>Roy</a:t>
            </a:r>
            <a:r>
              <a:rPr lang="it-IT" sz="1400" i="1" dirty="0">
                <a:solidFill>
                  <a:srgbClr val="0070C0"/>
                </a:solidFill>
                <a:latin typeface="Comic Sans MS" panose="030F0702030302020204" pitchFamily="66" charset="0"/>
              </a:rPr>
              <a:t> et al, Trends </a:t>
            </a:r>
            <a:r>
              <a:rPr lang="it-IT" sz="1400" i="1" dirty="0" err="1">
                <a:solidFill>
                  <a:srgbClr val="0070C0"/>
                </a:solidFill>
                <a:latin typeface="Comic Sans MS" panose="030F0702030302020204" pitchFamily="66" charset="0"/>
              </a:rPr>
              <a:t>Mol</a:t>
            </a:r>
            <a:r>
              <a:rPr lang="it-IT" sz="1400" i="1" dirty="0">
                <a:solidFill>
                  <a:srgbClr val="0070C0"/>
                </a:solidFill>
                <a:latin typeface="Comic Sans MS" panose="030F0702030302020204" pitchFamily="66" charset="0"/>
              </a:rPr>
              <a:t> </a:t>
            </a:r>
            <a:r>
              <a:rPr lang="it-IT" sz="1400" i="1" dirty="0" err="1">
                <a:solidFill>
                  <a:srgbClr val="0070C0"/>
                </a:solidFill>
                <a:latin typeface="Comic Sans MS" panose="030F0702030302020204" pitchFamily="66" charset="0"/>
              </a:rPr>
              <a:t>Med</a:t>
            </a:r>
            <a:r>
              <a:rPr lang="it-IT" sz="1400" i="1" dirty="0">
                <a:solidFill>
                  <a:srgbClr val="0070C0"/>
                </a:solidFill>
                <a:latin typeface="Comic Sans MS" panose="030F0702030302020204" pitchFamily="66" charset="0"/>
              </a:rPr>
              <a:t>, 27, 1014, 2021</a:t>
            </a:r>
          </a:p>
        </p:txBody>
      </p:sp>
      <p:sp>
        <p:nvSpPr>
          <p:cNvPr id="4" name="Rettangolo 3"/>
          <p:cNvSpPr/>
          <p:nvPr/>
        </p:nvSpPr>
        <p:spPr>
          <a:xfrm>
            <a:off x="0" y="3581452"/>
            <a:ext cx="9144000" cy="2062103"/>
          </a:xfrm>
          <a:prstGeom prst="rect">
            <a:avLst/>
          </a:prstGeom>
        </p:spPr>
        <p:txBody>
          <a:bodyPr wrap="square">
            <a:spAutoFit/>
          </a:bodyPr>
          <a:lstStyle/>
          <a:p>
            <a:r>
              <a:rPr lang="en-US" sz="1600" dirty="0" err="1">
                <a:latin typeface="Comic Sans MS" panose="030F0702030302020204" pitchFamily="66" charset="0"/>
              </a:rPr>
              <a:t>ctDNA</a:t>
            </a:r>
            <a:r>
              <a:rPr lang="en-US" sz="1600" dirty="0">
                <a:latin typeface="Comic Sans MS" panose="030F0702030302020204" pitchFamily="66" charset="0"/>
              </a:rPr>
              <a:t> profiling may enable large-scale screening of at-risk population groups for early detection of cancers, allowing real-time detection of tumor burden and </a:t>
            </a:r>
            <a:r>
              <a:rPr lang="it-IT" sz="1600" dirty="0" err="1">
                <a:latin typeface="Comic Sans MS" panose="030F0702030302020204" pitchFamily="66" charset="0"/>
              </a:rPr>
              <a:t>minimal</a:t>
            </a:r>
            <a:r>
              <a:rPr lang="it-IT" sz="1600" dirty="0">
                <a:latin typeface="Comic Sans MS" panose="030F0702030302020204" pitchFamily="66" charset="0"/>
              </a:rPr>
              <a:t> </a:t>
            </a:r>
            <a:r>
              <a:rPr lang="it-IT" sz="1600" dirty="0" err="1">
                <a:latin typeface="Comic Sans MS" panose="030F0702030302020204" pitchFamily="66" charset="0"/>
              </a:rPr>
              <a:t>residual</a:t>
            </a:r>
            <a:r>
              <a:rPr lang="it-IT" sz="1600" dirty="0">
                <a:latin typeface="Comic Sans MS" panose="030F0702030302020204" pitchFamily="66" charset="0"/>
              </a:rPr>
              <a:t> </a:t>
            </a:r>
            <a:r>
              <a:rPr lang="it-IT" sz="1600" dirty="0" err="1">
                <a:latin typeface="Comic Sans MS" panose="030F0702030302020204" pitchFamily="66" charset="0"/>
              </a:rPr>
              <a:t>disease</a:t>
            </a:r>
            <a:r>
              <a:rPr lang="it-IT" sz="1600" dirty="0">
                <a:latin typeface="Comic Sans MS" panose="030F0702030302020204" pitchFamily="66" charset="0"/>
              </a:rPr>
              <a:t> (MRD)</a:t>
            </a:r>
            <a:r>
              <a:rPr lang="en-US" sz="1600" dirty="0">
                <a:latin typeface="Comic Sans MS" panose="030F0702030302020204" pitchFamily="66" charset="0"/>
              </a:rPr>
              <a:t>.</a:t>
            </a:r>
          </a:p>
          <a:p>
            <a:r>
              <a:rPr lang="en-US" sz="1600" dirty="0">
                <a:latin typeface="Comic Sans MS" panose="030F0702030302020204" pitchFamily="66" charset="0"/>
              </a:rPr>
              <a:t>It is possible to select personalized treatments and monitor response to therapy</a:t>
            </a:r>
            <a:r>
              <a:rPr lang="it-IT" sz="1600" dirty="0">
                <a:latin typeface="Comic Sans MS" panose="030F0702030302020204" pitchFamily="66" charset="0"/>
              </a:rPr>
              <a:t>.</a:t>
            </a:r>
            <a:endParaRPr lang="it-IT" sz="2000" dirty="0">
              <a:latin typeface="Comic Sans MS" panose="030F0702030302020204" pitchFamily="66" charset="0"/>
            </a:endParaRPr>
          </a:p>
          <a:p>
            <a:r>
              <a:rPr lang="en-US" sz="1600" dirty="0">
                <a:latin typeface="Comic Sans MS" panose="030F0702030302020204" pitchFamily="66" charset="0"/>
              </a:rPr>
              <a:t>Serial </a:t>
            </a:r>
            <a:r>
              <a:rPr lang="en-US" sz="1600" dirty="0" err="1">
                <a:latin typeface="Comic Sans MS" panose="030F0702030302020204" pitchFamily="66" charset="0"/>
              </a:rPr>
              <a:t>ctDNA</a:t>
            </a:r>
            <a:r>
              <a:rPr lang="en-US" sz="1600" dirty="0">
                <a:latin typeface="Comic Sans MS" panose="030F0702030302020204" pitchFamily="66" charset="0"/>
              </a:rPr>
              <a:t> sequencing, which tracks tumor heterogeneity and evolutionary dynamics, may assess disease progression and may be used for treatment selection and monitoring of response in patients with advanced disease. </a:t>
            </a:r>
          </a:p>
          <a:p>
            <a:r>
              <a:rPr lang="en-US" sz="1600" dirty="0">
                <a:latin typeface="Comic Sans MS" panose="030F0702030302020204" pitchFamily="66" charset="0"/>
              </a:rPr>
              <a:t>Detection of </a:t>
            </a:r>
            <a:r>
              <a:rPr lang="en-US" sz="1600" dirty="0" err="1">
                <a:latin typeface="Comic Sans MS" panose="030F0702030302020204" pitchFamily="66" charset="0"/>
              </a:rPr>
              <a:t>ctDNA</a:t>
            </a:r>
            <a:r>
              <a:rPr lang="en-US" sz="1600" dirty="0">
                <a:latin typeface="Comic Sans MS" panose="030F0702030302020204" pitchFamily="66" charset="0"/>
              </a:rPr>
              <a:t> relapse occurs earlier than imaging-detected relapse.</a:t>
            </a:r>
          </a:p>
        </p:txBody>
      </p:sp>
      <p:sp>
        <p:nvSpPr>
          <p:cNvPr id="6" name="Rettangolo 5"/>
          <p:cNvSpPr/>
          <p:nvPr/>
        </p:nvSpPr>
        <p:spPr>
          <a:xfrm>
            <a:off x="0" y="5579387"/>
            <a:ext cx="9144000" cy="1200329"/>
          </a:xfrm>
          <a:prstGeom prst="rect">
            <a:avLst/>
          </a:prstGeom>
        </p:spPr>
        <p:txBody>
          <a:bodyPr wrap="square">
            <a:spAutoFit/>
          </a:bodyPr>
          <a:lstStyle/>
          <a:p>
            <a:r>
              <a:rPr lang="en-US" dirty="0">
                <a:solidFill>
                  <a:srgbClr val="FF0000"/>
                </a:solidFill>
                <a:latin typeface="Comic Sans MS" panose="030F0702030302020204" pitchFamily="66" charset="0"/>
              </a:rPr>
              <a:t>CHALLENGES. </a:t>
            </a:r>
            <a:r>
              <a:rPr lang="en-US" dirty="0">
                <a:latin typeface="Comic Sans MS" panose="030F0702030302020204" pitchFamily="66" charset="0"/>
              </a:rPr>
              <a:t>Highly fragmented DNA, with short half-life and </a:t>
            </a:r>
            <a:r>
              <a:rPr lang="it-IT" dirty="0" err="1">
                <a:latin typeface="Comic Sans MS" panose="030F0702030302020204" pitchFamily="66" charset="0"/>
              </a:rPr>
              <a:t>low</a:t>
            </a:r>
            <a:r>
              <a:rPr lang="it-IT" dirty="0">
                <a:latin typeface="Comic Sans MS" panose="030F0702030302020204" pitchFamily="66" charset="0"/>
              </a:rPr>
              <a:t> </a:t>
            </a:r>
            <a:r>
              <a:rPr lang="it-IT" dirty="0" err="1">
                <a:latin typeface="Comic Sans MS" panose="030F0702030302020204" pitchFamily="66" charset="0"/>
              </a:rPr>
              <a:t>overall</a:t>
            </a:r>
            <a:r>
              <a:rPr lang="it-IT" dirty="0">
                <a:latin typeface="Comic Sans MS" panose="030F0702030302020204" pitchFamily="66" charset="0"/>
              </a:rPr>
              <a:t> </a:t>
            </a:r>
            <a:r>
              <a:rPr lang="it-IT" dirty="0" err="1">
                <a:latin typeface="Comic Sans MS" panose="030F0702030302020204" pitchFamily="66" charset="0"/>
              </a:rPr>
              <a:t>yield</a:t>
            </a:r>
            <a:r>
              <a:rPr lang="it-IT" dirty="0">
                <a:latin typeface="Comic Sans MS" panose="030F0702030302020204" pitchFamily="66" charset="0"/>
              </a:rPr>
              <a:t>. </a:t>
            </a:r>
            <a:r>
              <a:rPr lang="en-US" dirty="0">
                <a:latin typeface="Comic Sans MS" panose="030F0702030302020204" pitchFamily="66" charset="0"/>
              </a:rPr>
              <a:t>Several factors can influence experimental standardization. </a:t>
            </a:r>
            <a:r>
              <a:rPr lang="it-IT" dirty="0" err="1">
                <a:latin typeface="Comic Sans MS" panose="030F0702030302020204" pitchFamily="66" charset="0"/>
              </a:rPr>
              <a:t>Lack</a:t>
            </a:r>
            <a:r>
              <a:rPr lang="it-IT" dirty="0">
                <a:latin typeface="Comic Sans MS" panose="030F0702030302020204" pitchFamily="66" charset="0"/>
              </a:rPr>
              <a:t> of </a:t>
            </a:r>
            <a:r>
              <a:rPr lang="it-IT" dirty="0" err="1">
                <a:latin typeface="Comic Sans MS" panose="030F0702030302020204" pitchFamily="66" charset="0"/>
              </a:rPr>
              <a:t>demonstration</a:t>
            </a:r>
            <a:r>
              <a:rPr lang="it-IT" dirty="0">
                <a:latin typeface="Comic Sans MS" panose="030F0702030302020204" pitchFamily="66" charset="0"/>
              </a:rPr>
              <a:t> of </a:t>
            </a:r>
            <a:r>
              <a:rPr lang="it-IT" dirty="0" err="1">
                <a:latin typeface="Comic Sans MS" panose="030F0702030302020204" pitchFamily="66" charset="0"/>
              </a:rPr>
              <a:t>clinical</a:t>
            </a:r>
            <a:r>
              <a:rPr lang="it-IT" dirty="0">
                <a:latin typeface="Comic Sans MS" panose="030F0702030302020204" pitchFamily="66" charset="0"/>
              </a:rPr>
              <a:t> utility </a:t>
            </a:r>
            <a:r>
              <a:rPr lang="en-US" dirty="0">
                <a:latin typeface="Comic Sans MS" panose="030F0702030302020204" pitchFamily="66" charset="0"/>
              </a:rPr>
              <a:t>(e.g., improvement in overall survival) for early relapse and </a:t>
            </a:r>
            <a:r>
              <a:rPr lang="it-IT" dirty="0">
                <a:latin typeface="Comic Sans MS" panose="030F0702030302020204" pitchFamily="66" charset="0"/>
              </a:rPr>
              <a:t>late-stage </a:t>
            </a:r>
            <a:r>
              <a:rPr lang="it-IT" dirty="0" err="1">
                <a:latin typeface="Comic Sans MS" panose="030F0702030302020204" pitchFamily="66" charset="0"/>
              </a:rPr>
              <a:t>progression</a:t>
            </a:r>
            <a:r>
              <a:rPr lang="it-IT" dirty="0">
                <a:latin typeface="Comic Sans MS" panose="030F0702030302020204" pitchFamily="66" charset="0"/>
              </a:rPr>
              <a:t>.</a:t>
            </a:r>
            <a:endParaRPr lang="it-IT" sz="2400" dirty="0">
              <a:latin typeface="Comic Sans MS" panose="030F0702030302020204" pitchFamily="66" charset="0"/>
            </a:endParaRPr>
          </a:p>
        </p:txBody>
      </p:sp>
    </p:spTree>
    <p:extLst>
      <p:ext uri="{BB962C8B-B14F-4D97-AF65-F5344CB8AC3E}">
        <p14:creationId xmlns:p14="http://schemas.microsoft.com/office/powerpoint/2010/main" val="335886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imatinin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657225"/>
            <a:ext cx="776287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3"/>
          <p:cNvSpPr>
            <a:spLocks noChangeArrowheads="1"/>
          </p:cNvSpPr>
          <p:nvPr/>
        </p:nvSpPr>
        <p:spPr bwMode="auto">
          <a:xfrm>
            <a:off x="250825" y="141288"/>
            <a:ext cx="4976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000" b="1">
                <a:latin typeface="Comic Sans MS" panose="030F0702030302020204" pitchFamily="66" charset="0"/>
              </a:rPr>
              <a:t>Different modes of BCR–ABL inhibition</a:t>
            </a:r>
          </a:p>
        </p:txBody>
      </p:sp>
      <p:sp>
        <p:nvSpPr>
          <p:cNvPr id="109572" name="Oval 4"/>
          <p:cNvSpPr>
            <a:spLocks noChangeArrowheads="1"/>
          </p:cNvSpPr>
          <p:nvPr/>
        </p:nvSpPr>
        <p:spPr bwMode="auto">
          <a:xfrm>
            <a:off x="323850" y="3933825"/>
            <a:ext cx="4824413" cy="2636838"/>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1600">
              <a:latin typeface="Comic Sans MS" panose="030F0702030302020204" pitchFamily="66" charset="0"/>
            </a:endParaRPr>
          </a:p>
        </p:txBody>
      </p:sp>
      <p:sp>
        <p:nvSpPr>
          <p:cNvPr id="109573" name="Rettangolo 1"/>
          <p:cNvSpPr>
            <a:spLocks noChangeArrowheads="1"/>
          </p:cNvSpPr>
          <p:nvPr/>
        </p:nvSpPr>
        <p:spPr bwMode="auto">
          <a:xfrm>
            <a:off x="3276600" y="5253038"/>
            <a:ext cx="3887788"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000" b="1">
                <a:latin typeface="Calibri" panose="020F0502020204030204" pitchFamily="34" charset="0"/>
              </a:rPr>
              <a:t>Binds the ATP binding cleft and stabilizes a catalytically inactive conformation of the enzyme</a:t>
            </a:r>
          </a:p>
        </p:txBody>
      </p:sp>
    </p:spTree>
    <p:extLst>
      <p:ext uri="{BB962C8B-B14F-4D97-AF65-F5344CB8AC3E}">
        <p14:creationId xmlns:p14="http://schemas.microsoft.com/office/powerpoint/2010/main" val="3948981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a:grpSpLocks noChangeAspect="1"/>
          </p:cNvGrpSpPr>
          <p:nvPr/>
        </p:nvGrpSpPr>
        <p:grpSpPr>
          <a:xfrm>
            <a:off x="584200" y="800894"/>
            <a:ext cx="3660855" cy="2458561"/>
            <a:chOff x="3848100" y="268288"/>
            <a:chExt cx="4306888" cy="2892425"/>
          </a:xfrm>
        </p:grpSpPr>
        <p:pic>
          <p:nvPicPr>
            <p:cNvPr id="57347" name="Picture 2" descr="figure_16_10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8425" y="268288"/>
              <a:ext cx="4246563"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3848100" y="2990850"/>
              <a:ext cx="1600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 name="Gruppo 3"/>
          <p:cNvGrpSpPr>
            <a:grpSpLocks noChangeAspect="1"/>
          </p:cNvGrpSpPr>
          <p:nvPr/>
        </p:nvGrpSpPr>
        <p:grpSpPr>
          <a:xfrm>
            <a:off x="4481427" y="863058"/>
            <a:ext cx="4539632" cy="2313940"/>
            <a:chOff x="3409950" y="3589338"/>
            <a:chExt cx="5553075" cy="2830512"/>
          </a:xfrm>
        </p:grpSpPr>
        <p:pic>
          <p:nvPicPr>
            <p:cNvPr id="57346" name="Picture 2" descr="figure_16_24b"/>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7888" y="3589338"/>
              <a:ext cx="554513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3409950" y="6267450"/>
              <a:ext cx="1600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7348" name="Text Box 5"/>
          <p:cNvSpPr txBox="1">
            <a:spLocks noChangeArrowheads="1"/>
          </p:cNvSpPr>
          <p:nvPr/>
        </p:nvSpPr>
        <p:spPr bwMode="auto">
          <a:xfrm>
            <a:off x="2860675" y="0"/>
            <a:ext cx="3413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pPr>
            <a:r>
              <a:rPr lang="en-US" altLang="it-IT" sz="2400" dirty="0" err="1">
                <a:solidFill>
                  <a:srgbClr val="FF0000"/>
                </a:solidFill>
                <a:latin typeface="Comic Sans MS" pitchFamily="66" charset="0"/>
                <a:cs typeface="Arial" charset="0"/>
              </a:rPr>
              <a:t>Resistenza</a:t>
            </a:r>
            <a:r>
              <a:rPr lang="en-US" altLang="it-IT" sz="2400" dirty="0">
                <a:solidFill>
                  <a:srgbClr val="FF0000"/>
                </a:solidFill>
                <a:latin typeface="Comic Sans MS" pitchFamily="66" charset="0"/>
                <a:cs typeface="Arial" charset="0"/>
              </a:rPr>
              <a:t> al </a:t>
            </a:r>
            <a:r>
              <a:rPr lang="en-US" altLang="it-IT" sz="2400" dirty="0" err="1">
                <a:solidFill>
                  <a:srgbClr val="FF0000"/>
                </a:solidFill>
                <a:latin typeface="Comic Sans MS" pitchFamily="66" charset="0"/>
                <a:cs typeface="Arial" charset="0"/>
              </a:rPr>
              <a:t>Gleevec</a:t>
            </a:r>
            <a:endParaRPr lang="en-US" altLang="it-IT" sz="1600" baseline="30000" dirty="0">
              <a:solidFill>
                <a:srgbClr val="FF0000"/>
              </a:solidFill>
              <a:latin typeface="Comic Sans MS" pitchFamily="66" charset="0"/>
              <a:cs typeface="Arial" charset="0"/>
            </a:endParaRPr>
          </a:p>
        </p:txBody>
      </p:sp>
      <p:grpSp>
        <p:nvGrpSpPr>
          <p:cNvPr id="12" name="Gruppo 11"/>
          <p:cNvGrpSpPr>
            <a:grpSpLocks noChangeAspect="1"/>
          </p:cNvGrpSpPr>
          <p:nvPr/>
        </p:nvGrpSpPr>
        <p:grpSpPr>
          <a:xfrm>
            <a:off x="1191377" y="3831271"/>
            <a:ext cx="6761245" cy="2082546"/>
            <a:chOff x="919163" y="4624388"/>
            <a:chExt cx="7251700" cy="2233612"/>
          </a:xfrm>
        </p:grpSpPr>
        <p:pic>
          <p:nvPicPr>
            <p:cNvPr id="13" name="Picture 2" descr="figure_16_24c"/>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63" y="4624388"/>
              <a:ext cx="7251700" cy="223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tangolo 13"/>
            <p:cNvSpPr/>
            <p:nvPr/>
          </p:nvSpPr>
          <p:spPr>
            <a:xfrm>
              <a:off x="952500" y="6657975"/>
              <a:ext cx="2095500" cy="180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 name="Rettangolo 4"/>
          <p:cNvSpPr/>
          <p:nvPr/>
        </p:nvSpPr>
        <p:spPr>
          <a:xfrm>
            <a:off x="1955800" y="6222643"/>
            <a:ext cx="5651500" cy="400110"/>
          </a:xfrm>
          <a:prstGeom prst="rect">
            <a:avLst/>
          </a:prstGeom>
        </p:spPr>
        <p:txBody>
          <a:bodyPr wrap="square">
            <a:spAutoFit/>
          </a:bodyPr>
          <a:lstStyle/>
          <a:p>
            <a:r>
              <a:rPr lang="it-IT" sz="2000" dirty="0">
                <a:latin typeface="Comic Sans MS" panose="030F0702030302020204" pitchFamily="66" charset="0"/>
              </a:rPr>
              <a:t>(FISH). </a:t>
            </a:r>
            <a:r>
              <a:rPr lang="it-IT" sz="2000" dirty="0" err="1">
                <a:latin typeface="Comic Sans MS" panose="030F0702030302020204" pitchFamily="66" charset="0"/>
              </a:rPr>
              <a:t>Bcr-Abl</a:t>
            </a:r>
            <a:r>
              <a:rPr lang="it-IT" sz="2000" dirty="0">
                <a:latin typeface="Comic Sans MS" panose="030F0702030302020204" pitchFamily="66" charset="0"/>
              </a:rPr>
              <a:t> (</a:t>
            </a:r>
            <a:r>
              <a:rPr lang="it-IT" sz="2000" dirty="0" err="1">
                <a:latin typeface="Comic Sans MS" panose="030F0702030302020204" pitchFamily="66" charset="0"/>
              </a:rPr>
              <a:t>yellow</a:t>
            </a:r>
            <a:r>
              <a:rPr lang="it-IT" sz="2000" dirty="0">
                <a:latin typeface="Comic Sans MS" panose="030F0702030302020204" pitchFamily="66" charset="0"/>
              </a:rPr>
              <a:t>) </a:t>
            </a:r>
            <a:r>
              <a:rPr lang="it-IT" sz="2000" dirty="0" err="1">
                <a:latin typeface="Comic Sans MS" panose="030F0702030302020204" pitchFamily="66" charset="0"/>
              </a:rPr>
              <a:t>overexpression</a:t>
            </a:r>
            <a:r>
              <a:rPr lang="it-IT" sz="2000" dirty="0">
                <a:latin typeface="Comic Sans MS" panose="030F0702030302020204" pitchFamily="66" charset="0"/>
              </a:rPr>
              <a:t>.</a:t>
            </a:r>
          </a:p>
        </p:txBody>
      </p:sp>
    </p:spTree>
    <p:extLst>
      <p:ext uri="{BB962C8B-B14F-4D97-AF65-F5344CB8AC3E}">
        <p14:creationId xmlns:p14="http://schemas.microsoft.com/office/powerpoint/2010/main" val="107060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a:grpSpLocks noChangeAspect="1"/>
          </p:cNvGrpSpPr>
          <p:nvPr/>
        </p:nvGrpSpPr>
        <p:grpSpPr>
          <a:xfrm>
            <a:off x="870062" y="1783874"/>
            <a:ext cx="8154220" cy="4700520"/>
            <a:chOff x="1876425" y="268288"/>
            <a:chExt cx="7267575" cy="4189412"/>
          </a:xfrm>
        </p:grpSpPr>
        <p:pic>
          <p:nvPicPr>
            <p:cNvPr id="3" name="Picture 2" descr="figure_16_27b"/>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300" y="268288"/>
              <a:ext cx="7251700" cy="417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1876425" y="4276725"/>
              <a:ext cx="2095500" cy="180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 name="Rettangolo 4"/>
          <p:cNvSpPr/>
          <p:nvPr/>
        </p:nvSpPr>
        <p:spPr>
          <a:xfrm>
            <a:off x="0" y="548839"/>
            <a:ext cx="9144000" cy="3139321"/>
          </a:xfrm>
          <a:prstGeom prst="rect">
            <a:avLst/>
          </a:prstGeom>
        </p:spPr>
        <p:txBody>
          <a:bodyPr wrap="square">
            <a:spAutoFit/>
          </a:bodyPr>
          <a:lstStyle/>
          <a:p>
            <a:r>
              <a:rPr lang="en-US" dirty="0">
                <a:latin typeface="Comic Sans MS" panose="030F0702030302020204" pitchFamily="66" charset="0"/>
              </a:rPr>
              <a:t>After 2 years of continuing </a:t>
            </a:r>
            <a:r>
              <a:rPr lang="en-US" dirty="0" err="1">
                <a:latin typeface="Comic Sans MS" panose="030F0702030302020204" pitchFamily="66" charset="0"/>
              </a:rPr>
              <a:t>Gleevec</a:t>
            </a:r>
            <a:r>
              <a:rPr lang="en-US" dirty="0">
                <a:latin typeface="Comic Sans MS" panose="030F0702030302020204" pitchFamily="66" charset="0"/>
              </a:rPr>
              <a:t> treatment, about 50% of GIST patents worsen despite continuing. </a:t>
            </a:r>
          </a:p>
          <a:p>
            <a:endParaRPr lang="en-US" dirty="0">
              <a:latin typeface="Comic Sans MS" panose="030F0702030302020204" pitchFamily="66" charset="0"/>
            </a:endParaRPr>
          </a:p>
          <a:p>
            <a:r>
              <a:rPr lang="en-US" dirty="0">
                <a:latin typeface="Comic Sans MS" panose="030F0702030302020204" pitchFamily="66" charset="0"/>
              </a:rPr>
              <a:t>Computed tomography (CT) scans of a patient with advanced GIST show liver metastases (arrow). </a:t>
            </a:r>
          </a:p>
          <a:p>
            <a:r>
              <a:rPr lang="en-US" dirty="0">
                <a:latin typeface="Comic Sans MS" panose="030F0702030302020204" pitchFamily="66" charset="0"/>
              </a:rPr>
              <a:t>After one month of daily </a:t>
            </a:r>
            <a:r>
              <a:rPr lang="en-US" dirty="0" err="1">
                <a:latin typeface="Comic Sans MS" panose="030F0702030302020204" pitchFamily="66" charset="0"/>
              </a:rPr>
              <a:t>Gleevec</a:t>
            </a:r>
            <a:r>
              <a:rPr lang="en-US" dirty="0">
                <a:latin typeface="Comic Sans MS" panose="030F0702030302020204" pitchFamily="66" charset="0"/>
              </a:rPr>
              <a:t> treatment, </a:t>
            </a:r>
          </a:p>
          <a:p>
            <a:r>
              <a:rPr lang="en-US" dirty="0">
                <a:latin typeface="Comic Sans MS" panose="030F0702030302020204" pitchFamily="66" charset="0"/>
              </a:rPr>
              <a:t>the metastases become more solidly dark </a:t>
            </a:r>
          </a:p>
          <a:p>
            <a:r>
              <a:rPr lang="en-US" dirty="0">
                <a:latin typeface="Comic Sans MS" panose="030F0702030302020204" pitchFamily="66" charset="0"/>
              </a:rPr>
              <a:t>(apoptosis and degeneration).</a:t>
            </a:r>
          </a:p>
          <a:p>
            <a:endParaRPr lang="en-US" dirty="0">
              <a:latin typeface="Comic Sans MS" panose="030F0702030302020204" pitchFamily="66" charset="0"/>
            </a:endParaRPr>
          </a:p>
          <a:p>
            <a:r>
              <a:rPr lang="en-US" dirty="0">
                <a:latin typeface="Comic Sans MS" panose="030F0702030302020204" pitchFamily="66" charset="0"/>
              </a:rPr>
              <a:t>After nine months of </a:t>
            </a:r>
            <a:r>
              <a:rPr lang="en-US" dirty="0" err="1">
                <a:latin typeface="Comic Sans MS" panose="030F0702030302020204" pitchFamily="66" charset="0"/>
              </a:rPr>
              <a:t>Gleevec</a:t>
            </a:r>
            <a:r>
              <a:rPr lang="en-US" dirty="0">
                <a:latin typeface="Comic Sans MS" panose="030F0702030302020204" pitchFamily="66" charset="0"/>
              </a:rPr>
              <a:t> (right), three light </a:t>
            </a:r>
          </a:p>
          <a:p>
            <a:r>
              <a:rPr lang="en-US" dirty="0">
                <a:latin typeface="Comic Sans MS" panose="030F0702030302020204" pitchFamily="66" charset="0"/>
              </a:rPr>
              <a:t>spots have appeared: robustly growing subpopulations</a:t>
            </a:r>
            <a:endParaRPr lang="it-IT" dirty="0">
              <a:latin typeface="Comic Sans MS" panose="030F0702030302020204" pitchFamily="66" charset="0"/>
            </a:endParaRPr>
          </a:p>
        </p:txBody>
      </p:sp>
      <p:sp>
        <p:nvSpPr>
          <p:cNvPr id="6" name="Text Box 5"/>
          <p:cNvSpPr txBox="1">
            <a:spLocks noChangeArrowheads="1"/>
          </p:cNvSpPr>
          <p:nvPr/>
        </p:nvSpPr>
        <p:spPr bwMode="auto">
          <a:xfrm>
            <a:off x="2860675" y="0"/>
            <a:ext cx="3413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pPr>
            <a:r>
              <a:rPr lang="en-US" altLang="it-IT" sz="2400" dirty="0" err="1">
                <a:solidFill>
                  <a:srgbClr val="FF0000"/>
                </a:solidFill>
                <a:latin typeface="Comic Sans MS" pitchFamily="66" charset="0"/>
                <a:cs typeface="Arial" charset="0"/>
              </a:rPr>
              <a:t>Resistenza</a:t>
            </a:r>
            <a:r>
              <a:rPr lang="en-US" altLang="it-IT" sz="2400" dirty="0">
                <a:solidFill>
                  <a:srgbClr val="FF0000"/>
                </a:solidFill>
                <a:latin typeface="Comic Sans MS" pitchFamily="66" charset="0"/>
                <a:cs typeface="Arial" charset="0"/>
              </a:rPr>
              <a:t> al </a:t>
            </a:r>
            <a:r>
              <a:rPr lang="en-US" altLang="it-IT" sz="2400" dirty="0" err="1">
                <a:solidFill>
                  <a:srgbClr val="FF0000"/>
                </a:solidFill>
                <a:latin typeface="Comic Sans MS" pitchFamily="66" charset="0"/>
                <a:cs typeface="Arial" charset="0"/>
              </a:rPr>
              <a:t>Gleevec</a:t>
            </a:r>
            <a:endParaRPr lang="en-US" altLang="it-IT" sz="1600" baseline="30000" dirty="0">
              <a:solidFill>
                <a:srgbClr val="FF0000"/>
              </a:solidFill>
              <a:latin typeface="Comic Sans MS" pitchFamily="66" charset="0"/>
              <a:cs typeface="Arial" charset="0"/>
            </a:endParaRPr>
          </a:p>
        </p:txBody>
      </p:sp>
    </p:spTree>
    <p:extLst>
      <p:ext uri="{BB962C8B-B14F-4D97-AF65-F5344CB8AC3E}">
        <p14:creationId xmlns:p14="http://schemas.microsoft.com/office/powerpoint/2010/main" val="1039440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a:grpSpLocks noChangeAspect="1"/>
          </p:cNvGrpSpPr>
          <p:nvPr/>
        </p:nvGrpSpPr>
        <p:grpSpPr>
          <a:xfrm>
            <a:off x="813396" y="187090"/>
            <a:ext cx="7546358" cy="6560020"/>
            <a:chOff x="2794000" y="1095375"/>
            <a:chExt cx="6157913" cy="5353050"/>
          </a:xfrm>
        </p:grpSpPr>
        <p:pic>
          <p:nvPicPr>
            <p:cNvPr id="59394" name="Picture 2" descr="figure_16_26"/>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0" y="1095375"/>
              <a:ext cx="6157913"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2800350" y="6296025"/>
              <a:ext cx="20193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9395" name="Text Box 5"/>
          <p:cNvSpPr txBox="1">
            <a:spLocks noChangeArrowheads="1"/>
          </p:cNvSpPr>
          <p:nvPr/>
        </p:nvSpPr>
        <p:spPr bwMode="auto">
          <a:xfrm>
            <a:off x="15875" y="36513"/>
            <a:ext cx="916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pPr>
            <a:r>
              <a:rPr lang="en-US" altLang="it-IT" sz="2400" b="1" dirty="0" err="1">
                <a:solidFill>
                  <a:srgbClr val="FF0000"/>
                </a:solidFill>
                <a:latin typeface="Comic Sans MS" pitchFamily="66" charset="0"/>
                <a:cs typeface="Arial" charset="0"/>
              </a:rPr>
              <a:t>Molecole</a:t>
            </a:r>
            <a:r>
              <a:rPr lang="en-US" altLang="it-IT" sz="2400" b="1" dirty="0">
                <a:solidFill>
                  <a:srgbClr val="FF0000"/>
                </a:solidFill>
                <a:latin typeface="Comic Sans MS" pitchFamily="66" charset="0"/>
                <a:cs typeface="Arial" charset="0"/>
              </a:rPr>
              <a:t> post-</a:t>
            </a:r>
            <a:r>
              <a:rPr lang="en-US" altLang="it-IT" sz="2400" b="1" dirty="0" err="1">
                <a:solidFill>
                  <a:srgbClr val="FF0000"/>
                </a:solidFill>
                <a:latin typeface="Comic Sans MS" pitchFamily="66" charset="0"/>
                <a:cs typeface="Arial" charset="0"/>
              </a:rPr>
              <a:t>Gleevec</a:t>
            </a:r>
            <a:endParaRPr lang="en-US" altLang="it-IT" sz="1600" b="1" baseline="30000" dirty="0">
              <a:solidFill>
                <a:srgbClr val="FF0000"/>
              </a:solidFill>
              <a:latin typeface="Comic Sans MS" pitchFamily="66" charset="0"/>
              <a:cs typeface="Arial" charset="0"/>
            </a:endParaRPr>
          </a:p>
        </p:txBody>
      </p:sp>
    </p:spTree>
    <p:extLst>
      <p:ext uri="{BB962C8B-B14F-4D97-AF65-F5344CB8AC3E}">
        <p14:creationId xmlns:p14="http://schemas.microsoft.com/office/powerpoint/2010/main" val="107623664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2734</TotalTime>
  <Words>13670</Words>
  <Application>Microsoft Office PowerPoint</Application>
  <PresentationFormat>On-screen Show (4:3)</PresentationFormat>
  <Paragraphs>515</Paragraphs>
  <Slides>51</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Comic Sans MS</vt:lpstr>
      <vt:lpstr>Symbol</vt:lpstr>
      <vt:lpstr>Times</vt:lpstr>
      <vt:lpstr>Times New Roman</vt:lpstr>
      <vt:lpstr>Wingdings</vt:lpstr>
      <vt:lpstr>Tema di Office</vt:lpstr>
      <vt:lpstr>731360</vt:lpstr>
      <vt:lpstr>PowerPoint Presentation</vt:lpstr>
      <vt:lpstr>PowerPoint Presentation</vt:lpstr>
      <vt:lpstr>PowerPoint Presentation</vt:lpstr>
      <vt:lpstr>Survival with CML (German CML-Study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Università degli Studi di Padova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Andrea Rasola</dc:creator>
  <cp:lastModifiedBy>Andrea</cp:lastModifiedBy>
  <cp:revision>210</cp:revision>
  <dcterms:created xsi:type="dcterms:W3CDTF">2018-04-09T13:01:07Z</dcterms:created>
  <dcterms:modified xsi:type="dcterms:W3CDTF">2022-12-06T12:00:32Z</dcterms:modified>
</cp:coreProperties>
</file>