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62"/>
  </p:notesMasterIdLst>
  <p:handoutMasterIdLst>
    <p:handoutMasterId r:id="rId63"/>
  </p:handoutMasterIdLst>
  <p:sldIdLst>
    <p:sldId id="436" r:id="rId3"/>
    <p:sldId id="437" r:id="rId4"/>
    <p:sldId id="438" r:id="rId5"/>
    <p:sldId id="298" r:id="rId6"/>
    <p:sldId id="299" r:id="rId7"/>
    <p:sldId id="301" r:id="rId8"/>
    <p:sldId id="381" r:id="rId9"/>
    <p:sldId id="382" r:id="rId10"/>
    <p:sldId id="303" r:id="rId11"/>
    <p:sldId id="427" r:id="rId12"/>
    <p:sldId id="428" r:id="rId13"/>
    <p:sldId id="429" r:id="rId14"/>
    <p:sldId id="430" r:id="rId15"/>
    <p:sldId id="431" r:id="rId16"/>
    <p:sldId id="433" r:id="rId17"/>
    <p:sldId id="434" r:id="rId18"/>
    <p:sldId id="432" r:id="rId19"/>
    <p:sldId id="304" r:id="rId20"/>
    <p:sldId id="415" r:id="rId21"/>
    <p:sldId id="414" r:id="rId22"/>
    <p:sldId id="305" r:id="rId23"/>
    <p:sldId id="413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39" r:id="rId36"/>
    <p:sldId id="306" r:id="rId37"/>
    <p:sldId id="435" r:id="rId38"/>
    <p:sldId id="307" r:id="rId39"/>
    <p:sldId id="308" r:id="rId40"/>
    <p:sldId id="309" r:id="rId41"/>
    <p:sldId id="310" r:id="rId42"/>
    <p:sldId id="311" r:id="rId43"/>
    <p:sldId id="312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54" r:id="rId53"/>
    <p:sldId id="356" r:id="rId54"/>
    <p:sldId id="355" r:id="rId55"/>
    <p:sldId id="345" r:id="rId56"/>
    <p:sldId id="346" r:id="rId57"/>
    <p:sldId id="347" r:id="rId58"/>
    <p:sldId id="384" r:id="rId59"/>
    <p:sldId id="348" r:id="rId60"/>
    <p:sldId id="349" r:id="rId6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0EBCA3F6-E547-43F6-8B1E-CDE8DD79EC44}" type="slidenum">
              <a:t>‹N›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886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0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884759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Segnaposto immagin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0560" cy="34279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Segnaposto note 6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0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4640"/>
            <a:ext cx="2970000" cy="45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57E7F4A8-F263-4CB6-96D1-08F6553718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5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it-IT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878374E-5011-4FA6-9CE2-284DBC020B5F}" type="slidenum">
              <a:t>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4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2A5A311-7D79-4279-9AD7-1CC868EF41AF}" type="slidenum">
              <a:t>23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90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3D4537F-642A-46E5-8620-B02F97567C67}" type="slidenum">
              <a:t>24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55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69AEB43-F0E9-42B0-892F-DA4301917B04}" type="slidenum">
              <a:t>25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65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F0386C9-E511-480D-9672-C12EA3A7C24E}" type="slidenum">
              <a:t>26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7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72F35E9-AD85-4F59-8085-DF6698400694}" type="slidenum">
              <a:t>27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231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0E362A6-64BB-4EA6-8EF9-BBEB4B9E48C9}" type="slidenum">
              <a:t>28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25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1F5507D-5E15-4D76-B900-E6A6108F65F8}" type="slidenum">
              <a:t>29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19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D8784F3-9355-43AA-8835-46F9CBCE73FE}" type="slidenum">
              <a:t>30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732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050C468-AF94-4E51-A747-AE91039992F6}" type="slidenum">
              <a:t>31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038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E798B74-C373-4B56-83AD-349DA22AA1EB}" type="slidenum">
              <a:t>32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7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B433D45-675E-4B1E-881B-7241A1326D4C}" type="slidenum">
              <a:t>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666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67E6950-8085-4A40-86E7-B083FB8B8EB8}" type="slidenum">
              <a:t>33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959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7206626-F639-4158-B575-925B842E007E}" type="slidenum">
              <a:t>34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00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7206626-F639-4158-B575-925B842E007E}" type="slidenum">
              <a:t>35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98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069C08B-5F21-41CC-B4DC-83A1F14B1CE6}" type="slidenum">
              <a:t>37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197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AD4E230-F89E-4830-BA48-5FCC153293B9}" type="slidenum">
              <a:t>38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734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63FD494-7555-4B7C-AB8A-E76B6F26823C}" type="slidenum">
              <a:t>39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89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53DEF72-870F-4DF2-A9BB-54E017A1DD2C}" type="slidenum">
              <a:t>40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965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E264DA0-9F72-4CD7-95C6-A4E1AD0F4335}" type="slidenum">
              <a:t>41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06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39C3735-EF99-42DA-98D5-7F9339E9E803}" type="slidenum">
              <a:t>42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982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6955167-675A-4E79-8D89-260C5C3293B8}" type="slidenum">
              <a:t>43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31D3F36-F2B3-4A1D-A10D-24140B069373}" type="slidenum">
              <a:t>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431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D75CE57-A135-48EF-935B-2799BA07001E}" type="slidenum">
              <a:t>44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652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8D4D996-A23D-4443-A933-5443999DBCAC}" type="slidenum">
              <a:t>45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177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E09F0AF-97A8-488E-87DB-74B130585BD3}" type="slidenum">
              <a:t>46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711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CB6F85D-036F-4CF8-99C9-2D9353A8910F}" type="slidenum">
              <a:t>47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518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D2E9EE8-21BE-4AE6-AB3B-BE882D3ADACA}" type="slidenum">
              <a:t>48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48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7BCC4E9-DFCF-4E67-AF1D-04A7C11468BA}" type="slidenum">
              <a:t>49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89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8A5544C-010D-445D-AE06-46D6E71B14A7}" type="slidenum">
              <a:t>50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851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189BD57-F314-438D-9DC8-DEC39AB567B1}" type="slidenum">
              <a:t>54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187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D99A82B-9F5D-4563-88AC-62F3A74541ED}" type="slidenum">
              <a:t>55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158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91C306E-CAAA-4E94-ADEB-38E2B8B3C7E7}" type="slidenum">
              <a:t>56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21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37506A8-B737-4142-B7BF-12A0FA756D79}" type="slidenum">
              <a:t>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553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DC95394-A10A-44C6-95CB-B1AB19084362}" type="slidenum">
              <a:t>58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162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BA06A12-5868-4717-A7FA-63A9D990480A}" type="slidenum">
              <a:t>59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87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99444FC-AD1C-420D-B7B9-0FEB7E127C5C}" type="slidenum"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72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99B3F25-46CC-4F6F-9F42-E56DBAB7EFB3}" type="slidenum">
              <a:t>19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55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B66B104-DEB6-4D9D-B1D4-24227B0F62DF}" type="slidenum">
              <a:t>20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49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8BC9456-954F-4E60-A71D-57A7F2AC9AE3}" type="slidenum">
              <a:t>21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69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62805E2-F959-4180-9EA8-236A3FECEBBC}" type="slidenum">
              <a:t>22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7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18FE30B-3D30-4EB8-9397-6CB8E07ECF3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05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A239547-B2C3-49A8-B54B-0D7A3FAC3CE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0BDB7DD-29F3-464E-8C32-CD98A9E3B2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85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08A814-C8E0-403B-9E4C-C97ABE61D58F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5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5FD13-2E5B-44B3-82E6-3AF3E424265D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7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69DB0-7D58-4FE6-A10C-71EAA90D6F73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7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7E9794-8CD3-40E0-9437-FB0BBD6E65A6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1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BA10CC-6BF8-4FDD-B10B-5C8B54F1ED6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BF5A5-2268-4CB9-8F5F-19C676922D87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7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1D1CF-E43B-45AD-A77E-15912C6192F7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4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518AA-DE8F-411A-AA9C-70E8A59C27A2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6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7CFA6D5-563F-429A-BCD8-C9FFAEC66EC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695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8FAFC-42F1-440C-8AD7-867393F415D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5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8542D0-D3FB-463B-9E52-03CB8412AFB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7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41A50F-A8FA-4891-8501-D10F87C1857E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29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2BAD5A-7186-4B37-8CFF-03CBB507A266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86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A6CE8B-1858-480F-AED0-1E31265F94BB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0CC8DC3-E19E-4A32-8544-4ADFF5A246E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4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5EED091-53C4-43B1-A97B-EC34F5FA68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0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A8A6F5-AE34-4808-AF5A-4F111F639B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78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FCB931-654A-40CF-8D53-5295E190C7B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04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31C4D87-34D0-4BA7-A372-6BFBC0DCEE5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0785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C087C1-E52A-4951-BAA3-7E28999AA91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69B392-3379-4E11-8CD7-58E20F9459A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01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12816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524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457200" y="6245280"/>
            <a:ext cx="213372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124079" y="6245280"/>
            <a:ext cx="2895839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32280" cy="474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E1154A89-E248-4355-964E-9F89E261B89C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2E34F30-2D84-4FB8-A85E-D1A175260D9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4870" name="Picture 6" descr="bioinformatics_ca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6124575"/>
            <a:ext cx="14509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9786379-5E82-4DC2-A245-BE7095F2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476250"/>
            <a:ext cx="72199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9B5E71-4B0B-4D2E-B320-6F1ACAB3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6" y="780862"/>
            <a:ext cx="8856938" cy="45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9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41D112C-05EA-4A8B-A76F-405585F6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4" y="814388"/>
            <a:ext cx="8482656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B1294B-C4A3-496B-A42D-8FE6BFE1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6" y="1151082"/>
            <a:ext cx="8271466" cy="326375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4C43E9-8608-4451-ACFF-1328D7BCE471}"/>
              </a:ext>
            </a:extLst>
          </p:cNvPr>
          <p:cNvSpPr txBox="1"/>
          <p:nvPr/>
        </p:nvSpPr>
        <p:spPr>
          <a:xfrm>
            <a:off x="1557338" y="628650"/>
            <a:ext cx="26289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MRM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D3D4F2-4C79-4574-BFC4-C94ADBEE6153}"/>
              </a:ext>
            </a:extLst>
          </p:cNvPr>
          <p:cNvSpPr txBox="1"/>
          <p:nvPr/>
        </p:nvSpPr>
        <p:spPr>
          <a:xfrm>
            <a:off x="1557338" y="4616739"/>
            <a:ext cx="26289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8CFA5F-400A-438B-82D2-DF85165A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7884"/>
            <a:ext cx="8415337" cy="63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60459B-50D9-4CC7-A38E-A2ACEB0A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1" y="437867"/>
            <a:ext cx="4561082" cy="18493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36F90CC-C416-428E-8F34-DD1958A3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1" y="2287236"/>
            <a:ext cx="8370449" cy="43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4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AB4E88-8244-4879-A8E0-63E8F909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69" y="1014413"/>
            <a:ext cx="9112929" cy="4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7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7E2964-553A-4239-BEB3-8053431E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8" y="428625"/>
            <a:ext cx="815833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7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56EDC4-0CF8-493C-83DB-0255C667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" y="1128712"/>
            <a:ext cx="9219530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310120" y="1520999"/>
            <a:ext cx="4560120" cy="3836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872000" y="360000"/>
            <a:ext cx="4998240" cy="486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ION TRAP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029319" y="503999"/>
            <a:ext cx="5170680" cy="60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33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525555-D86F-41AD-AE56-01E2CD8F855C}"/>
              </a:ext>
            </a:extLst>
          </p:cNvPr>
          <p:cNvSpPr txBox="1"/>
          <p:nvPr/>
        </p:nvSpPr>
        <p:spPr>
          <a:xfrm>
            <a:off x="647113" y="1251189"/>
            <a:ext cx="39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Piccole molecole volatili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C8B1078-4979-4195-957E-E00B8ECA0AC6}"/>
              </a:ext>
            </a:extLst>
          </p:cNvPr>
          <p:cNvSpPr/>
          <p:nvPr/>
        </p:nvSpPr>
        <p:spPr>
          <a:xfrm>
            <a:off x="4389120" y="1398900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F084F6-38A9-49FA-A447-D495E63088D8}"/>
              </a:ext>
            </a:extLst>
          </p:cNvPr>
          <p:cNvSpPr txBox="1"/>
          <p:nvPr/>
        </p:nvSpPr>
        <p:spPr>
          <a:xfrm>
            <a:off x="5512190" y="1137290"/>
            <a:ext cx="261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EI; CI; accoppio GC e MS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355C5A-2E0D-4E34-B051-4A76EEA8A487}"/>
              </a:ext>
            </a:extLst>
          </p:cNvPr>
          <p:cNvSpPr txBox="1"/>
          <p:nvPr/>
        </p:nvSpPr>
        <p:spPr>
          <a:xfrm>
            <a:off x="647113" y="2736503"/>
            <a:ext cx="39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Molecole polari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179C8EA-BEDB-4C61-A357-EEA23001FE49}"/>
              </a:ext>
            </a:extLst>
          </p:cNvPr>
          <p:cNvSpPr/>
          <p:nvPr/>
        </p:nvSpPr>
        <p:spPr>
          <a:xfrm>
            <a:off x="3094893" y="2878537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7386AD-5FCD-49D2-A2F1-4C55EDCA8951}"/>
              </a:ext>
            </a:extLst>
          </p:cNvPr>
          <p:cNvSpPr txBox="1"/>
          <p:nvPr/>
        </p:nvSpPr>
        <p:spPr>
          <a:xfrm>
            <a:off x="4389120" y="2736502"/>
            <a:ext cx="393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ESI; APCI; MALDI</a:t>
            </a:r>
          </a:p>
          <a:p>
            <a:r>
              <a:rPr lang="it-IT" sz="2800" dirty="0"/>
              <a:t>Accoppiamento LCMS quando possibile</a:t>
            </a:r>
          </a:p>
        </p:txBody>
      </p:sp>
    </p:spTree>
    <p:extLst>
      <p:ext uri="{BB962C8B-B14F-4D97-AF65-F5344CB8AC3E}">
        <p14:creationId xmlns:p14="http://schemas.microsoft.com/office/powerpoint/2010/main" val="3853224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000" y="288360"/>
            <a:ext cx="8082000" cy="547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3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on Tr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7842"/>
            <a:ext cx="8229600" cy="586957"/>
          </a:xfrm>
        </p:spPr>
        <p:txBody>
          <a:bodyPr wrap="square">
            <a:spAutoFit/>
          </a:bodyPr>
          <a:lstStyle/>
          <a:p>
            <a:pPr lvl="0"/>
            <a:r>
              <a:rPr lang="it-IT" sz="3200" dirty="0" err="1"/>
              <a:t>Ion</a:t>
            </a:r>
            <a:r>
              <a:rPr lang="it-IT" sz="3200" dirty="0"/>
              <a:t> Trap (trappola o gabbia ionica)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80880" y="1295280"/>
            <a:ext cx="8458200" cy="518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p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389239" y="1332000"/>
            <a:ext cx="6365519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1549080" y="358920"/>
            <a:ext cx="5847119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4000" b="0" i="1" u="none" strike="noStrike" baseline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Microsoft YaHei" pitchFamily="2"/>
                <a:cs typeface="Microsoft YaHei" pitchFamily="2"/>
              </a:rPr>
              <a:t>Quadrupole Ion Trap</a:t>
            </a:r>
          </a:p>
        </p:txBody>
      </p:sp>
    </p:spTree>
    <p:extLst>
      <p:ext uri="{BB962C8B-B14F-4D97-AF65-F5344CB8AC3E}">
        <p14:creationId xmlns:p14="http://schemas.microsoft.com/office/powerpoint/2010/main" val="383252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0000" y="864000"/>
            <a:ext cx="8226000" cy="14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752000" y="2677320"/>
            <a:ext cx="3340800" cy="257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002B70-123A-44B9-8DC8-B85FDDEAF631}"/>
              </a:ext>
            </a:extLst>
          </p:cNvPr>
          <p:cNvSpPr txBox="1"/>
          <p:nvPr/>
        </p:nvSpPr>
        <p:spPr>
          <a:xfrm>
            <a:off x="720000" y="3529013"/>
            <a:ext cx="303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prime trappole ioniche furono sviluppate accoppiate a sistemi GC.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2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11080" y="2935800"/>
            <a:ext cx="7558199" cy="33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32359" y="360000"/>
            <a:ext cx="8495640" cy="19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83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543600"/>
            <a:ext cx="9143640" cy="579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10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44000" y="152640"/>
            <a:ext cx="9143640" cy="632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92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468360"/>
            <a:ext cx="9143640" cy="594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597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360" y="1289880"/>
            <a:ext cx="9143640" cy="396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131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000" y="573480"/>
            <a:ext cx="9143640" cy="54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38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525555-D86F-41AD-AE56-01E2CD8F855C}"/>
              </a:ext>
            </a:extLst>
          </p:cNvPr>
          <p:cNvSpPr txBox="1"/>
          <p:nvPr/>
        </p:nvSpPr>
        <p:spPr>
          <a:xfrm>
            <a:off x="282526" y="1233170"/>
            <a:ext cx="3938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SEPARAZIONE IONI NELLO SPAZIO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C8B1078-4979-4195-957E-E00B8ECA0AC6}"/>
              </a:ext>
            </a:extLst>
          </p:cNvPr>
          <p:cNvSpPr/>
          <p:nvPr/>
        </p:nvSpPr>
        <p:spPr>
          <a:xfrm>
            <a:off x="4389120" y="1398900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F084F6-38A9-49FA-A447-D495E63088D8}"/>
              </a:ext>
            </a:extLst>
          </p:cNvPr>
          <p:cNvSpPr txBox="1"/>
          <p:nvPr/>
        </p:nvSpPr>
        <p:spPr>
          <a:xfrm>
            <a:off x="5512190" y="1137290"/>
            <a:ext cx="2618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Settori magnetici</a:t>
            </a:r>
          </a:p>
          <a:p>
            <a:r>
              <a:rPr lang="it-IT" sz="2800" dirty="0"/>
              <a:t>Quadrupoli</a:t>
            </a:r>
          </a:p>
          <a:p>
            <a:r>
              <a:rPr lang="it-IT" sz="2800" dirty="0"/>
              <a:t>TOF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355C5A-2E0D-4E34-B051-4A76EEA8A487}"/>
              </a:ext>
            </a:extLst>
          </p:cNvPr>
          <p:cNvSpPr txBox="1"/>
          <p:nvPr/>
        </p:nvSpPr>
        <p:spPr>
          <a:xfrm>
            <a:off x="282526" y="4102154"/>
            <a:ext cx="393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SEPARAZIONE </a:t>
            </a:r>
          </a:p>
          <a:p>
            <a:r>
              <a:rPr lang="it-IT" sz="2800" dirty="0"/>
              <a:t>IONI </a:t>
            </a:r>
            <a:br>
              <a:rPr lang="it-IT" sz="2800" dirty="0"/>
            </a:br>
            <a:r>
              <a:rPr lang="it-IT" sz="2800" dirty="0"/>
              <a:t>NEL TEMPO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179C8EA-BEDB-4C61-A357-EEA23001FE49}"/>
              </a:ext>
            </a:extLst>
          </p:cNvPr>
          <p:cNvSpPr/>
          <p:nvPr/>
        </p:nvSpPr>
        <p:spPr>
          <a:xfrm>
            <a:off x="2813539" y="4263531"/>
            <a:ext cx="787790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7386AD-5FCD-49D2-A2F1-4C55EDCA8951}"/>
              </a:ext>
            </a:extLst>
          </p:cNvPr>
          <p:cNvSpPr txBox="1"/>
          <p:nvPr/>
        </p:nvSpPr>
        <p:spPr>
          <a:xfrm>
            <a:off x="4037428" y="3862288"/>
            <a:ext cx="393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Trappole ioniche</a:t>
            </a:r>
          </a:p>
          <a:p>
            <a:r>
              <a:rPr lang="it-IT" sz="2800" dirty="0" err="1"/>
              <a:t>Orbitrap</a:t>
            </a:r>
            <a:r>
              <a:rPr lang="it-IT" sz="2800" dirty="0"/>
              <a:t> </a:t>
            </a:r>
          </a:p>
          <a:p>
            <a:r>
              <a:rPr lang="it-IT" sz="2800" dirty="0"/>
              <a:t>FT ICR</a:t>
            </a:r>
          </a:p>
        </p:txBody>
      </p:sp>
    </p:spTree>
    <p:extLst>
      <p:ext uri="{BB962C8B-B14F-4D97-AF65-F5344CB8AC3E}">
        <p14:creationId xmlns:p14="http://schemas.microsoft.com/office/powerpoint/2010/main" val="2907403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" y="1800000"/>
            <a:ext cx="9143640" cy="326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872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916999" y="216000"/>
            <a:ext cx="5787000" cy="573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00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bdiag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88440" y="623520"/>
            <a:ext cx="8366399" cy="56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377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tion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304920"/>
            <a:ext cx="9178920" cy="601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913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344462" y="655310"/>
            <a:ext cx="5619240" cy="531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014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813DA12-DA39-4AA8-BB78-EB729210B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7801"/>
          <a:stretch/>
        </p:blipFill>
        <p:spPr>
          <a:xfrm>
            <a:off x="269357" y="436100"/>
            <a:ext cx="8605286" cy="536101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5EC4DD-29CD-4CFA-9A1B-2470C1BE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61987"/>
            <a:ext cx="82867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34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me of Flight -T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Time of Flight -TOF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990719"/>
            <a:ext cx="9144000" cy="563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16640" y="10440"/>
            <a:ext cx="894708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83040" y="2228760"/>
            <a:ext cx="7964640" cy="481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 </a:t>
            </a:r>
            <a:r>
              <a:rPr lang="en-US" sz="43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 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                                                    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Where: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mass of analyte 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z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charge on analyte 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 = extraction field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time-of-flight of 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l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s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length of the source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l</a:t>
            </a:r>
            <a:r>
              <a:rPr lang="en-US" sz="2800" b="0" i="0" u="none" strike="noStrike" baseline="-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d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length of the field-free drift region</a:t>
            </a:r>
          </a:p>
          <a:p>
            <a:pPr marL="0" marR="0" lvl="3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= electronic charge (1.6022x10-19 C)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93960" y="304920"/>
            <a:ext cx="4811760" cy="225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adrupole Mass Ion Fi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088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Quadrupole Mass Ion Filter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62120" y="914400"/>
            <a:ext cx="792468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1447919"/>
            <a:ext cx="9144000" cy="373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457200" y="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TOF with </a:t>
            </a:r>
            <a:r>
              <a:rPr lang="en-US" sz="4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reflectron</a:t>
            </a:r>
            <a:br>
              <a:rPr lang="en-US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</a:b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ss accur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Mass accuracy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6280"/>
          </a:xfrm>
        </p:spPr>
        <p:txBody>
          <a:bodyPr wrap="square">
            <a:spAutoFit/>
          </a:bodyPr>
          <a:lstStyle/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Mass Error = (5 ppm)(201.1001)/10</a:t>
            </a:r>
            <a:r>
              <a:rPr lang="en-US" baseline="30000"/>
              <a:t>6</a:t>
            </a:r>
            <a:r>
              <a:rPr lang="en-US"/>
              <a:t> =  </a:t>
            </a:r>
          </a:p>
          <a:p>
            <a:pPr lvl="0"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	</a:t>
            </a:r>
            <a:r>
              <a:rPr lang="en-US">
                <a:latin typeface="Symbol" pitchFamily="18"/>
              </a:rPr>
              <a:t></a:t>
            </a:r>
            <a:r>
              <a:rPr lang="en-US"/>
              <a:t> 0.0010 amu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201.0991 to 201.1011 (only 1 possibility)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Sector instruments, TOF mass analyzers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How many possibilities with MA = 50 ppm?</a:t>
            </a:r>
          </a:p>
          <a:p>
            <a:pPr lvl="0"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	with 100 ppm?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ct Mass Determ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Exact Mass Determination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80880" y="1447919"/>
            <a:ext cx="8229600" cy="4669920"/>
          </a:xfrm>
        </p:spPr>
        <p:txBody>
          <a:bodyPr wrap="square">
            <a:spAutoFit/>
          </a:bodyPr>
          <a:lstStyle/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Need Mass Spectrometer with a high mass accuracy – 5 ppm  (sector or TOF)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C</a:t>
            </a:r>
            <a:r>
              <a:rPr lang="en-US" baseline="-25000"/>
              <a:t>9</a:t>
            </a:r>
            <a:r>
              <a:rPr lang="en-US"/>
              <a:t>H</a:t>
            </a:r>
            <a:r>
              <a:rPr lang="en-US" baseline="-25000"/>
              <a:t>15</a:t>
            </a:r>
            <a:r>
              <a:rPr lang="en-US"/>
              <a:t>NO</a:t>
            </a:r>
            <a:r>
              <a:rPr lang="en-US" baseline="-25000"/>
              <a:t>4</a:t>
            </a:r>
            <a:r>
              <a:rPr lang="en-US"/>
              <a:t>, FM 201.1001 (mono-isotopic)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Mass accuracy = {(Mass Error)/FM}*10</a:t>
            </a:r>
            <a:r>
              <a:rPr lang="en-US" baseline="30000"/>
              <a:t>6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Mass Error = (5 ppm)(201.1001)/10</a:t>
            </a:r>
            <a:r>
              <a:rPr lang="en-US" baseline="30000"/>
              <a:t>6</a:t>
            </a:r>
            <a:r>
              <a:rPr lang="en-US"/>
              <a:t> =  </a:t>
            </a:r>
          </a:p>
          <a:p>
            <a:pPr lvl="0"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	</a:t>
            </a:r>
            <a:r>
              <a:rPr lang="en-US">
                <a:latin typeface="Symbol" pitchFamily="18"/>
              </a:rPr>
              <a:t></a:t>
            </a:r>
            <a:r>
              <a:rPr lang="en-US"/>
              <a:t> 0.0010 amu</a:t>
            </a:r>
          </a:p>
          <a:p>
            <a:pPr lvl="0"/>
            <a:endParaRPr lang="en-US"/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85799" y="250200"/>
            <a:ext cx="7772400" cy="642600"/>
          </a:xfrm>
        </p:spPr>
        <p:txBody>
          <a:bodyPr wrap="square">
            <a:spAutoFit/>
          </a:bodyPr>
          <a:lstStyle/>
          <a:p>
            <a:pPr lvl="0"/>
            <a:r>
              <a:rPr lang="en-US" sz="3600" i="1">
                <a:latin typeface="Arial Black" pitchFamily="34"/>
              </a:rPr>
              <a:t>TOF Principles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7200" y="762120"/>
            <a:ext cx="8229600" cy="544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" y="432000"/>
            <a:ext cx="9143640" cy="358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8360" y="4012559"/>
            <a:ext cx="9143640" cy="21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874799"/>
            <a:ext cx="9143640" cy="53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360" y="792000"/>
            <a:ext cx="9143640" cy="538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16000" y="1224000"/>
            <a:ext cx="9143640" cy="41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599083-4F24-454F-B713-1A375D9610C4}"/>
              </a:ext>
            </a:extLst>
          </p:cNvPr>
          <p:cNvSpPr txBox="1"/>
          <p:nvPr/>
        </p:nvSpPr>
        <p:spPr>
          <a:xfrm>
            <a:off x="3671668" y="464234"/>
            <a:ext cx="261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DETECTOR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1562400"/>
            <a:ext cx="9143640" cy="478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16000" y="1512000"/>
            <a:ext cx="8784000" cy="3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883"/>
          <a:stretch/>
        </p:blipFill>
        <p:spPr>
          <a:xfrm>
            <a:off x="18360" y="780288"/>
            <a:ext cx="9143640" cy="581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26000" y="602640"/>
            <a:ext cx="8874000" cy="234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6048000" y="2914920"/>
            <a:ext cx="2160000" cy="36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503999" y="3469319"/>
            <a:ext cx="5690520" cy="221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1D1CF-E43B-45AD-A77E-15912C6192F7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40" y="1104900"/>
            <a:ext cx="7512460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6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1D1CF-E43B-45AD-A77E-15912C6192F7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152525"/>
            <a:ext cx="4191000" cy="3581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87116" y="5422232"/>
            <a:ext cx="665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Espulsione degli ioni è assiale rispetto alla traiettoria dalla sorgente questo permette di accoppiarla ad altri analizzatori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79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8A814-C8E0-403B-9E4C-C97ABE61D58F}" type="slidenum">
              <a:rPr lang="en-US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" y="957263"/>
            <a:ext cx="7622089" cy="50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4000" y="525960"/>
            <a:ext cx="7151760" cy="329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20000" y="3816000"/>
            <a:ext cx="8208000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300479" y="3592440"/>
            <a:ext cx="150804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3300479" y="3994200"/>
            <a:ext cx="1508040" cy="15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Titolo 3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square" lIns="90360" tIns="44280" rIns="90360" bIns="44280">
            <a:spAutoFit/>
          </a:bodyPr>
          <a:lstStyle/>
          <a:p>
            <a:pPr lvl="0"/>
            <a:r>
              <a:rPr lang="it-IT" i="1">
                <a:latin typeface="Arial Black" pitchFamily="34"/>
              </a:rPr>
              <a:t>Product Ion Scan (PI)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3303720" y="29941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3337200" y="34686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4421520" y="39924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3478320" y="378287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4246920" y="308124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0" name="Figura a mano libera 9"/>
          <p:cNvSpPr/>
          <p:nvPr/>
        </p:nvSpPr>
        <p:spPr>
          <a:xfrm>
            <a:off x="4438800" y="329075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1" name="Figura a mano libera 10"/>
          <p:cNvSpPr/>
          <p:nvPr/>
        </p:nvSpPr>
        <p:spPr>
          <a:xfrm>
            <a:off x="3705479" y="43387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316760" y="423396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3286440" y="430704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3513240" y="329075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5" name="Figura a mano libera 14"/>
          <p:cNvSpPr/>
          <p:nvPr/>
        </p:nvSpPr>
        <p:spPr>
          <a:xfrm>
            <a:off x="3792600" y="33955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6" name="Figura a mano libera 15"/>
          <p:cNvSpPr/>
          <p:nvPr/>
        </p:nvSpPr>
        <p:spPr>
          <a:xfrm>
            <a:off x="3319559" y="388764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7" name="Figura a mano libera 16"/>
          <p:cNvSpPr/>
          <p:nvPr/>
        </p:nvSpPr>
        <p:spPr>
          <a:xfrm>
            <a:off x="3792600" y="391968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8" name="Figura a mano libera 17"/>
          <p:cNvSpPr/>
          <p:nvPr/>
        </p:nvSpPr>
        <p:spPr>
          <a:xfrm>
            <a:off x="4175279" y="390527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19" name="Figura a mano libera 18"/>
          <p:cNvSpPr/>
          <p:nvPr/>
        </p:nvSpPr>
        <p:spPr>
          <a:xfrm>
            <a:off x="1382760" y="3592440"/>
            <a:ext cx="150336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1382760" y="3994200"/>
            <a:ext cx="1503360" cy="15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5202360" y="3994200"/>
            <a:ext cx="1506239" cy="15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5202360" y="3592440"/>
            <a:ext cx="1506239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3084480" y="3314879"/>
            <a:ext cx="1800" cy="11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4" name="Figura a mano libera 23"/>
          <p:cNvSpPr/>
          <p:nvPr/>
        </p:nvSpPr>
        <p:spPr>
          <a:xfrm flipH="1">
            <a:off x="4984920" y="3297240"/>
            <a:ext cx="1440" cy="1166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1558079" y="3144959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Q1</a:t>
            </a:r>
          </a:p>
        </p:txBody>
      </p:sp>
      <p:sp>
        <p:nvSpPr>
          <p:cNvPr id="26" name="Figura a mano libera 25"/>
          <p:cNvSpPr/>
          <p:nvPr/>
        </p:nvSpPr>
        <p:spPr>
          <a:xfrm>
            <a:off x="189396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27" name="Figura a mano libera 26"/>
          <p:cNvSpPr/>
          <p:nvPr/>
        </p:nvSpPr>
        <p:spPr>
          <a:xfrm>
            <a:off x="220824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28" name="Figura a mano libera 27"/>
          <p:cNvSpPr/>
          <p:nvPr/>
        </p:nvSpPr>
        <p:spPr>
          <a:xfrm>
            <a:off x="284148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29" name="Figura a mano libera 28"/>
          <p:cNvSpPr/>
          <p:nvPr/>
        </p:nvSpPr>
        <p:spPr>
          <a:xfrm>
            <a:off x="3672359" y="3144959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Q2</a:t>
            </a:r>
          </a:p>
        </p:txBody>
      </p:sp>
      <p:sp>
        <p:nvSpPr>
          <p:cNvPr id="30" name="Figura a mano libera 29"/>
          <p:cNvSpPr/>
          <p:nvPr/>
        </p:nvSpPr>
        <p:spPr>
          <a:xfrm>
            <a:off x="4008239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1" name="Figura a mano libera 30"/>
          <p:cNvSpPr/>
          <p:nvPr/>
        </p:nvSpPr>
        <p:spPr>
          <a:xfrm>
            <a:off x="409716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2" name="Figura a mano libera 31"/>
          <p:cNvSpPr/>
          <p:nvPr/>
        </p:nvSpPr>
        <p:spPr>
          <a:xfrm>
            <a:off x="472428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3" name="Figura a mano libera 32"/>
          <p:cNvSpPr/>
          <p:nvPr/>
        </p:nvSpPr>
        <p:spPr>
          <a:xfrm>
            <a:off x="5352840" y="3144959"/>
            <a:ext cx="10958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	</a:t>
            </a:r>
          </a:p>
        </p:txBody>
      </p:sp>
      <p:sp>
        <p:nvSpPr>
          <p:cNvPr id="34" name="Figura a mano libera 33"/>
          <p:cNvSpPr/>
          <p:nvPr/>
        </p:nvSpPr>
        <p:spPr>
          <a:xfrm>
            <a:off x="5872680" y="3144959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Q3</a:t>
            </a:r>
          </a:p>
        </p:txBody>
      </p:sp>
      <p:sp>
        <p:nvSpPr>
          <p:cNvPr id="35" name="Figura a mano libera 34"/>
          <p:cNvSpPr/>
          <p:nvPr/>
        </p:nvSpPr>
        <p:spPr>
          <a:xfrm>
            <a:off x="3861000" y="29941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6" name="Figura a mano libera 35"/>
          <p:cNvSpPr/>
          <p:nvPr/>
        </p:nvSpPr>
        <p:spPr>
          <a:xfrm>
            <a:off x="4019760" y="329075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7" name="Figura a mano libera 36"/>
          <p:cNvSpPr/>
          <p:nvPr/>
        </p:nvSpPr>
        <p:spPr>
          <a:xfrm>
            <a:off x="3495959" y="41688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8" name="Figura a mano libera 37"/>
          <p:cNvSpPr/>
          <p:nvPr/>
        </p:nvSpPr>
        <p:spPr>
          <a:xfrm>
            <a:off x="4316760" y="35179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9" name="Figura a mano libera 38"/>
          <p:cNvSpPr/>
          <p:nvPr/>
        </p:nvSpPr>
        <p:spPr>
          <a:xfrm>
            <a:off x="4019760" y="416880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40" name="Figura a mano libera 39"/>
          <p:cNvSpPr/>
          <p:nvPr/>
        </p:nvSpPr>
        <p:spPr>
          <a:xfrm>
            <a:off x="6924600" y="3586320"/>
            <a:ext cx="719280" cy="576000"/>
          </a:xfrm>
          <a:custGeom>
            <a:avLst/>
            <a:gdLst>
              <a:gd name="f0" fmla="val 0"/>
              <a:gd name="f1" fmla="val 11"/>
              <a:gd name="f2" fmla="val 10"/>
              <a:gd name="f3" fmla="val 362"/>
              <a:gd name="f4" fmla="val 209"/>
              <a:gd name="f5" fmla="val 242"/>
              <a:gd name="f6" fmla="val 452"/>
              <a:gd name="f7" fmla="val 121"/>
              <a:gd name="f8" fmla="val 19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53" h="363">
                <a:moveTo>
                  <a:pt x="f1" y="f2"/>
                </a:moveTo>
                <a:lnTo>
                  <a:pt x="f1" y="f3"/>
                </a:ln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0" y="f0"/>
                </a:lnTo>
                <a:lnTo>
                  <a:pt x="f1" y="f2"/>
                </a:lnTo>
              </a:path>
            </a:pathLst>
          </a:custGeom>
          <a:noFill/>
          <a:ln w="12600" cap="rnd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1" name="Figura a mano libera 40"/>
          <p:cNvSpPr/>
          <p:nvPr/>
        </p:nvSpPr>
        <p:spPr>
          <a:xfrm>
            <a:off x="6741360" y="4226040"/>
            <a:ext cx="11034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DETECTOR</a:t>
            </a:r>
          </a:p>
        </p:txBody>
      </p:sp>
      <p:sp>
        <p:nvSpPr>
          <p:cNvPr id="42" name="Figura a mano libera 41"/>
          <p:cNvSpPr/>
          <p:nvPr/>
        </p:nvSpPr>
        <p:spPr>
          <a:xfrm>
            <a:off x="7869240" y="4224239"/>
            <a:ext cx="4208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3" name="Figura a mano libera 42"/>
          <p:cNvSpPr/>
          <p:nvPr/>
        </p:nvSpPr>
        <p:spPr>
          <a:xfrm>
            <a:off x="8210520" y="4226040"/>
            <a:ext cx="181440" cy="453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4" name="Figura a mano libera 43"/>
          <p:cNvSpPr/>
          <p:nvPr/>
        </p:nvSpPr>
        <p:spPr>
          <a:xfrm>
            <a:off x="7153920" y="4471920"/>
            <a:ext cx="67212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(CEM)</a:t>
            </a:r>
          </a:p>
        </p:txBody>
      </p:sp>
      <p:sp>
        <p:nvSpPr>
          <p:cNvPr id="45" name="Figura a mano libera 44"/>
          <p:cNvSpPr/>
          <p:nvPr/>
        </p:nvSpPr>
        <p:spPr>
          <a:xfrm>
            <a:off x="3346919" y="4594320"/>
            <a:ext cx="9435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GillSans Bold" pitchFamily="34"/>
                <a:ea typeface="Microsoft YaHei" pitchFamily="2"/>
                <a:cs typeface="Microsoft YaHei" pitchFamily="2"/>
              </a:rPr>
              <a:t>CAD GAS</a:t>
            </a:r>
          </a:p>
        </p:txBody>
      </p:sp>
      <p:sp>
        <p:nvSpPr>
          <p:cNvPr id="46" name="Figura a mano libera 45"/>
          <p:cNvSpPr/>
          <p:nvPr/>
        </p:nvSpPr>
        <p:spPr>
          <a:xfrm>
            <a:off x="1851119" y="2666880"/>
            <a:ext cx="230040" cy="230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7" name="Figura a mano libera 46"/>
          <p:cNvSpPr/>
          <p:nvPr/>
        </p:nvSpPr>
        <p:spPr>
          <a:xfrm>
            <a:off x="1779480" y="2859120"/>
            <a:ext cx="146160" cy="141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8" name="Figura a mano libera 47"/>
          <p:cNvSpPr/>
          <p:nvPr/>
        </p:nvSpPr>
        <p:spPr>
          <a:xfrm>
            <a:off x="2028960" y="2649600"/>
            <a:ext cx="179280" cy="195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9" name="Figura a mano libera 48"/>
          <p:cNvSpPr/>
          <p:nvPr/>
        </p:nvSpPr>
        <p:spPr>
          <a:xfrm>
            <a:off x="5222880" y="2666880"/>
            <a:ext cx="228600" cy="230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0" name="Figura a mano libera 49"/>
          <p:cNvSpPr/>
          <p:nvPr/>
        </p:nvSpPr>
        <p:spPr>
          <a:xfrm>
            <a:off x="5153040" y="2859120"/>
            <a:ext cx="139680" cy="141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1" name="Figura a mano libera 50"/>
          <p:cNvSpPr/>
          <p:nvPr/>
        </p:nvSpPr>
        <p:spPr>
          <a:xfrm>
            <a:off x="5394240" y="2649600"/>
            <a:ext cx="179640" cy="195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2" name="Figura a mano libera 51"/>
          <p:cNvSpPr/>
          <p:nvPr/>
        </p:nvSpPr>
        <p:spPr>
          <a:xfrm>
            <a:off x="5886360" y="2649600"/>
            <a:ext cx="228600" cy="230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3" name="Figura a mano libera 52"/>
          <p:cNvSpPr/>
          <p:nvPr/>
        </p:nvSpPr>
        <p:spPr>
          <a:xfrm>
            <a:off x="5813280" y="2841480"/>
            <a:ext cx="147960" cy="142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4" name="Figura a mano libera 53"/>
          <p:cNvSpPr/>
          <p:nvPr/>
        </p:nvSpPr>
        <p:spPr>
          <a:xfrm>
            <a:off x="7140600" y="2736720"/>
            <a:ext cx="179280" cy="196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5" name="Figura a mano libera 54"/>
          <p:cNvSpPr/>
          <p:nvPr/>
        </p:nvSpPr>
        <p:spPr>
          <a:xfrm>
            <a:off x="6424560" y="2700360"/>
            <a:ext cx="230400" cy="233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6" name="Figura a mano libera 55"/>
          <p:cNvSpPr/>
          <p:nvPr/>
        </p:nvSpPr>
        <p:spPr>
          <a:xfrm>
            <a:off x="7526160" y="2771640"/>
            <a:ext cx="142920" cy="141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0009"/>
          </a:solidFill>
          <a:ln w="12600" cap="sq">
            <a:solidFill>
              <a:srgbClr val="AB000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7" name="Figura a mano libera 56"/>
          <p:cNvSpPr/>
          <p:nvPr/>
        </p:nvSpPr>
        <p:spPr>
          <a:xfrm>
            <a:off x="6600960" y="2682720"/>
            <a:ext cx="179280" cy="196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B2F00"/>
          </a:solidFill>
          <a:ln w="12600" cap="sq">
            <a:solidFill>
              <a:srgbClr val="AB2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8" name="Figura a mano libera 57"/>
          <p:cNvSpPr/>
          <p:nvPr/>
        </p:nvSpPr>
        <p:spPr>
          <a:xfrm>
            <a:off x="7804080" y="2700360"/>
            <a:ext cx="233280" cy="233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100"/>
          </a:solidFill>
          <a:ln w="12600" cap="sq">
            <a:solidFill>
              <a:srgbClr val="FF81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9" name="Figura a mano libera 58"/>
          <p:cNvSpPr/>
          <p:nvPr/>
        </p:nvSpPr>
        <p:spPr>
          <a:xfrm>
            <a:off x="3479760" y="2798640"/>
            <a:ext cx="98604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35B1B"/>
          </a:solidFill>
          <a:ln w="12600" cap="sq">
            <a:solidFill>
              <a:srgbClr val="F35B1B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0" name="Figura a mano libera 59"/>
          <p:cNvSpPr/>
          <p:nvPr/>
        </p:nvSpPr>
        <p:spPr>
          <a:xfrm>
            <a:off x="4483080" y="2711520"/>
            <a:ext cx="198360" cy="176040"/>
          </a:xfrm>
          <a:custGeom>
            <a:avLst/>
            <a:gdLst>
              <a:gd name="f0" fmla="val 0"/>
              <a:gd name="f1" fmla="val 55"/>
              <a:gd name="f2" fmla="val 110"/>
              <a:gd name="f3" fmla="val 12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5" h="111">
                <a:moveTo>
                  <a:pt x="f0" y="f1"/>
                </a:moveTo>
                <a:lnTo>
                  <a:pt x="f0" y="f2"/>
                </a:lnTo>
                <a:lnTo>
                  <a:pt x="f3" y="f1"/>
                </a:lnTo>
                <a:lnTo>
                  <a:pt x="f0" y="f0"/>
                </a:lnTo>
                <a:lnTo>
                  <a:pt x="f0" y="f1"/>
                </a:lnTo>
              </a:path>
            </a:pathLst>
          </a:custGeom>
          <a:noFill/>
          <a:ln w="12600" cap="rnd">
            <a:solidFill>
              <a:srgbClr val="F35B1B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1" name="Figura a mano libera 60"/>
          <p:cNvSpPr/>
          <p:nvPr/>
        </p:nvSpPr>
        <p:spPr>
          <a:xfrm>
            <a:off x="1240200" y="2060639"/>
            <a:ext cx="1400759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Precursor Ions</a:t>
            </a:r>
          </a:p>
        </p:txBody>
      </p:sp>
      <p:sp>
        <p:nvSpPr>
          <p:cNvPr id="62" name="Figura a mano libera 61"/>
          <p:cNvSpPr/>
          <p:nvPr/>
        </p:nvSpPr>
        <p:spPr>
          <a:xfrm>
            <a:off x="1636560" y="2058840"/>
            <a:ext cx="1062359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3" name="Figura a mano libera 62"/>
          <p:cNvSpPr/>
          <p:nvPr/>
        </p:nvSpPr>
        <p:spPr>
          <a:xfrm>
            <a:off x="5210640" y="2060639"/>
            <a:ext cx="12405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Product Ions</a:t>
            </a:r>
          </a:p>
        </p:txBody>
      </p:sp>
      <p:sp>
        <p:nvSpPr>
          <p:cNvPr id="64" name="Figura a mano libera 63"/>
          <p:cNvSpPr/>
          <p:nvPr/>
        </p:nvSpPr>
        <p:spPr>
          <a:xfrm>
            <a:off x="5581800" y="2058840"/>
            <a:ext cx="926999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5" name="Figura a mano libera 64"/>
          <p:cNvSpPr/>
          <p:nvPr/>
        </p:nvSpPr>
        <p:spPr>
          <a:xfrm>
            <a:off x="4142160" y="360503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1779480" y="5369038"/>
            <a:ext cx="6428520" cy="92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Seleziono un certo m/z faccio avvenire frammentazioni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Lavoro osservando tutti gli ioni figli generati da un'unica massa iniziale per acquisire informazioni strutturali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584000" y="1368000"/>
            <a:ext cx="6200280" cy="3790800"/>
            <a:chOff x="1584000" y="1368000"/>
            <a:chExt cx="6200280" cy="3790800"/>
          </a:xfrm>
        </p:grpSpPr>
        <p:sp>
          <p:nvSpPr>
            <p:cNvPr id="3" name="Figura a mano libera 2"/>
            <p:cNvSpPr/>
            <p:nvPr/>
          </p:nvSpPr>
          <p:spPr>
            <a:xfrm>
              <a:off x="3654000" y="18586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" name="Figura a mano libera 3"/>
            <p:cNvSpPr/>
            <p:nvPr/>
          </p:nvSpPr>
          <p:spPr>
            <a:xfrm>
              <a:off x="3680639" y="225468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4554360" y="2692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3794759" y="251748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329000" y="23691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413600" y="193139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4568400" y="2106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3977640" y="29826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4469760" y="289475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3640320" y="29552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3" name="Figura a mano libera 12"/>
            <p:cNvSpPr/>
            <p:nvPr/>
          </p:nvSpPr>
          <p:spPr>
            <a:xfrm>
              <a:off x="3822840" y="2106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4048199" y="21942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666600" y="26046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4048199" y="26319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4356000" y="2619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2120400" y="2373120"/>
              <a:ext cx="1207439" cy="12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2120400" y="2706840"/>
              <a:ext cx="1207439" cy="13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3665520" y="2373120"/>
              <a:ext cx="1211400" cy="12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Figura a mano libera 20"/>
            <p:cNvSpPr/>
            <p:nvPr/>
          </p:nvSpPr>
          <p:spPr>
            <a:xfrm>
              <a:off x="5198400" y="2706840"/>
              <a:ext cx="1209600" cy="13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5198400" y="2373120"/>
              <a:ext cx="1209600" cy="12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3665520" y="2706840"/>
              <a:ext cx="1211400" cy="13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260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4579920" y="2562840"/>
              <a:ext cx="9684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5" name="Figura a mano libera 24"/>
            <p:cNvSpPr/>
            <p:nvPr/>
          </p:nvSpPr>
          <p:spPr>
            <a:xfrm>
              <a:off x="4806720" y="2531880"/>
              <a:ext cx="702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3665520" y="2562840"/>
              <a:ext cx="964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3750120" y="2548440"/>
              <a:ext cx="702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1810800" y="2577599"/>
              <a:ext cx="96480" cy="10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FFFF"/>
            </a:solidFill>
            <a:ln w="12600" cap="sq">
              <a:solidFill>
                <a:srgbClr val="00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1851119" y="2635919"/>
              <a:ext cx="6840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601597"/>
            </a:solidFill>
            <a:ln w="12600" cap="sq">
              <a:solidFill>
                <a:srgbClr val="601597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0" name="Figura a mano libera 29"/>
            <p:cNvSpPr/>
            <p:nvPr/>
          </p:nvSpPr>
          <p:spPr>
            <a:xfrm>
              <a:off x="4017240" y="25484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4061159" y="2604600"/>
              <a:ext cx="70560" cy="73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Figura a mano libera 31"/>
            <p:cNvSpPr/>
            <p:nvPr/>
          </p:nvSpPr>
          <p:spPr>
            <a:xfrm>
              <a:off x="4398840" y="2562840"/>
              <a:ext cx="684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3" name="Figura a mano libera 32"/>
            <p:cNvSpPr/>
            <p:nvPr/>
          </p:nvSpPr>
          <p:spPr>
            <a:xfrm>
              <a:off x="5298840" y="2562840"/>
              <a:ext cx="964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Figura a mano libera 33"/>
            <p:cNvSpPr/>
            <p:nvPr/>
          </p:nvSpPr>
          <p:spPr>
            <a:xfrm>
              <a:off x="2248200" y="1984680"/>
              <a:ext cx="4100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Q1</a:t>
              </a:r>
            </a:p>
          </p:txBody>
        </p:sp>
        <p:sp>
          <p:nvSpPr>
            <p:cNvPr id="35" name="Figura a mano libera 34"/>
            <p:cNvSpPr/>
            <p:nvPr/>
          </p:nvSpPr>
          <p:spPr>
            <a:xfrm>
              <a:off x="2562119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36" name="Figura a mano libera 35"/>
            <p:cNvSpPr/>
            <p:nvPr/>
          </p:nvSpPr>
          <p:spPr>
            <a:xfrm>
              <a:off x="281520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37" name="Figura a mano libera 36"/>
            <p:cNvSpPr/>
            <p:nvPr/>
          </p:nvSpPr>
          <p:spPr>
            <a:xfrm>
              <a:off x="3325319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38" name="Figura a mano libera 37"/>
            <p:cNvSpPr/>
            <p:nvPr/>
          </p:nvSpPr>
          <p:spPr>
            <a:xfrm>
              <a:off x="3895560" y="1984680"/>
              <a:ext cx="4100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Q2</a:t>
              </a:r>
            </a:p>
          </p:txBody>
        </p:sp>
        <p:sp>
          <p:nvSpPr>
            <p:cNvPr id="39" name="Figura a mano libera 38"/>
            <p:cNvSpPr/>
            <p:nvPr/>
          </p:nvSpPr>
          <p:spPr>
            <a:xfrm>
              <a:off x="420948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0" name="Figura a mano libera 39"/>
            <p:cNvSpPr/>
            <p:nvPr/>
          </p:nvSpPr>
          <p:spPr>
            <a:xfrm>
              <a:off x="433800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1" name="Figura a mano libera 40"/>
            <p:cNvSpPr/>
            <p:nvPr/>
          </p:nvSpPr>
          <p:spPr>
            <a:xfrm>
              <a:off x="484416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2" name="Figura a mano libera 41"/>
            <p:cNvSpPr/>
            <p:nvPr/>
          </p:nvSpPr>
          <p:spPr>
            <a:xfrm>
              <a:off x="5348520" y="1984680"/>
              <a:ext cx="1095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	</a:t>
              </a:r>
            </a:p>
          </p:txBody>
        </p:sp>
        <p:sp>
          <p:nvSpPr>
            <p:cNvPr id="43" name="Figura a mano libera 42"/>
            <p:cNvSpPr/>
            <p:nvPr/>
          </p:nvSpPr>
          <p:spPr>
            <a:xfrm>
              <a:off x="5724000" y="1984680"/>
              <a:ext cx="4100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Q3</a:t>
              </a:r>
            </a:p>
          </p:txBody>
        </p:sp>
        <p:sp>
          <p:nvSpPr>
            <p:cNvPr id="44" name="Figura a mano libera 43"/>
            <p:cNvSpPr/>
            <p:nvPr/>
          </p:nvSpPr>
          <p:spPr>
            <a:xfrm>
              <a:off x="4102560" y="18586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5" name="Figura a mano libera 44"/>
            <p:cNvSpPr/>
            <p:nvPr/>
          </p:nvSpPr>
          <p:spPr>
            <a:xfrm>
              <a:off x="4230720" y="21067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6" name="Figura a mano libera 45"/>
            <p:cNvSpPr/>
            <p:nvPr/>
          </p:nvSpPr>
          <p:spPr>
            <a:xfrm>
              <a:off x="3808800" y="2836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7" name="Figura a mano libera 46"/>
            <p:cNvSpPr/>
            <p:nvPr/>
          </p:nvSpPr>
          <p:spPr>
            <a:xfrm>
              <a:off x="4469760" y="2296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8" name="Figura a mano libera 47"/>
            <p:cNvSpPr/>
            <p:nvPr/>
          </p:nvSpPr>
          <p:spPr>
            <a:xfrm>
              <a:off x="4230720" y="28364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49" name="Figura a mano libera 48"/>
            <p:cNvSpPr/>
            <p:nvPr/>
          </p:nvSpPr>
          <p:spPr>
            <a:xfrm>
              <a:off x="6584039" y="2365920"/>
              <a:ext cx="579960" cy="481320"/>
            </a:xfrm>
            <a:custGeom>
              <a:avLst/>
              <a:gdLst>
                <a:gd name="f0" fmla="val 0"/>
                <a:gd name="f1" fmla="val 8"/>
                <a:gd name="f2" fmla="val 263"/>
                <a:gd name="f3" fmla="val 152"/>
                <a:gd name="f4" fmla="val 175"/>
                <a:gd name="f5" fmla="val 329"/>
                <a:gd name="f6" fmla="val 87"/>
                <a:gd name="f7" fmla="val 1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30" h="264">
                  <a:moveTo>
                    <a:pt x="f1" y="f1"/>
                  </a:moveTo>
                  <a:lnTo>
                    <a:pt x="f1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5" y="f6"/>
                  </a:lnTo>
                  <a:lnTo>
                    <a:pt x="f7" y="f6"/>
                  </a:lnTo>
                  <a:lnTo>
                    <a:pt x="f0" y="f0"/>
                  </a:lnTo>
                  <a:lnTo>
                    <a:pt x="f1" y="f1"/>
                  </a:lnTo>
                </a:path>
              </a:pathLst>
            </a:custGeom>
            <a:noFill/>
            <a:ln w="12600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0" name="Figura a mano libera 49"/>
            <p:cNvSpPr/>
            <p:nvPr/>
          </p:nvSpPr>
          <p:spPr>
            <a:xfrm>
              <a:off x="7602840" y="2887920"/>
              <a:ext cx="181440" cy="4539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1" name="Figura a mano libera 50"/>
            <p:cNvSpPr/>
            <p:nvPr/>
          </p:nvSpPr>
          <p:spPr>
            <a:xfrm>
              <a:off x="6768360" y="3092040"/>
              <a:ext cx="67212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(CEM)</a:t>
              </a:r>
            </a:p>
          </p:txBody>
        </p:sp>
        <p:sp>
          <p:nvSpPr>
            <p:cNvPr id="52" name="Figura a mano libera 51"/>
            <p:cNvSpPr/>
            <p:nvPr/>
          </p:nvSpPr>
          <p:spPr>
            <a:xfrm>
              <a:off x="3709800" y="3196080"/>
              <a:ext cx="94356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sng" strike="noStrike" baseline="0">
                  <a:ln>
                    <a:noFill/>
                  </a:ln>
                  <a:solidFill>
                    <a:srgbClr val="000000"/>
                  </a:solidFill>
                  <a:uFillTx/>
                  <a:latin typeface="GillSans Bold" pitchFamily="34"/>
                  <a:ea typeface="Microsoft YaHei" pitchFamily="2"/>
                  <a:cs typeface="Microsoft YaHei" pitchFamily="2"/>
                </a:rPr>
                <a:t>CAD GAS</a:t>
              </a:r>
            </a:p>
          </p:txBody>
        </p:sp>
        <p:sp>
          <p:nvSpPr>
            <p:cNvPr id="53" name="Figura a mano libera 52"/>
            <p:cNvSpPr/>
            <p:nvPr/>
          </p:nvSpPr>
          <p:spPr>
            <a:xfrm>
              <a:off x="3030840" y="25628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4" name="Figura a mano libera 53"/>
            <p:cNvSpPr/>
            <p:nvPr/>
          </p:nvSpPr>
          <p:spPr>
            <a:xfrm>
              <a:off x="3119040" y="2548440"/>
              <a:ext cx="702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5" name="Figura a mano libera 54"/>
            <p:cNvSpPr/>
            <p:nvPr/>
          </p:nvSpPr>
          <p:spPr>
            <a:xfrm>
              <a:off x="2978280" y="2590200"/>
              <a:ext cx="684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6" name="Figura a mano libera 55"/>
            <p:cNvSpPr/>
            <p:nvPr/>
          </p:nvSpPr>
          <p:spPr>
            <a:xfrm>
              <a:off x="1584000" y="2738160"/>
              <a:ext cx="154800" cy="15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12600" cap="sq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7" name="Figura a mano libera 56"/>
            <p:cNvSpPr/>
            <p:nvPr/>
          </p:nvSpPr>
          <p:spPr>
            <a:xfrm>
              <a:off x="2012040" y="3865319"/>
              <a:ext cx="8596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Q1 scan</a:t>
              </a:r>
            </a:p>
          </p:txBody>
        </p:sp>
        <p:sp>
          <p:nvSpPr>
            <p:cNvPr id="58" name="Figura a mano libera 57"/>
            <p:cNvSpPr/>
            <p:nvPr/>
          </p:nvSpPr>
          <p:spPr>
            <a:xfrm>
              <a:off x="2728440" y="3865319"/>
              <a:ext cx="231840" cy="4539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9" name="Figura a mano libera 58"/>
            <p:cNvSpPr/>
            <p:nvPr/>
          </p:nvSpPr>
          <p:spPr>
            <a:xfrm>
              <a:off x="2075400" y="4071960"/>
              <a:ext cx="240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f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>
              <a:off x="2003039" y="4071960"/>
              <a:ext cx="146016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or a fixed mass</a:t>
              </a:r>
            </a:p>
          </p:txBody>
        </p:sp>
        <p:sp>
          <p:nvSpPr>
            <p:cNvPr id="61" name="Figura a mano libera 60"/>
            <p:cNvSpPr/>
            <p:nvPr/>
          </p:nvSpPr>
          <p:spPr>
            <a:xfrm>
              <a:off x="1970280" y="4274280"/>
              <a:ext cx="13672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however more</a:t>
              </a:r>
            </a:p>
          </p:txBody>
        </p:sp>
        <p:sp>
          <p:nvSpPr>
            <p:cNvPr id="62" name="Figura a mano libera 61"/>
            <p:cNvSpPr/>
            <p:nvPr/>
          </p:nvSpPr>
          <p:spPr>
            <a:xfrm>
              <a:off x="1926360" y="4478760"/>
              <a:ext cx="172512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than one molecule</a:t>
              </a:r>
            </a:p>
          </p:txBody>
        </p:sp>
        <p:sp>
          <p:nvSpPr>
            <p:cNvPr id="63" name="Figura a mano libera 62"/>
            <p:cNvSpPr/>
            <p:nvPr/>
          </p:nvSpPr>
          <p:spPr>
            <a:xfrm>
              <a:off x="3584520" y="4478760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64" name="Figura a mano libera 63"/>
            <p:cNvSpPr/>
            <p:nvPr/>
          </p:nvSpPr>
          <p:spPr>
            <a:xfrm>
              <a:off x="1965240" y="4684680"/>
              <a:ext cx="135036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may have the</a:t>
              </a:r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3153959" y="4684680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66" name="Figura a mano libera 65"/>
            <p:cNvSpPr/>
            <p:nvPr/>
          </p:nvSpPr>
          <p:spPr>
            <a:xfrm>
              <a:off x="1970640" y="4887360"/>
              <a:ext cx="1121759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same mass</a:t>
              </a:r>
            </a:p>
          </p:txBody>
        </p:sp>
        <p:sp>
          <p:nvSpPr>
            <p:cNvPr id="67" name="Figura a mano libera 66"/>
            <p:cNvSpPr/>
            <p:nvPr/>
          </p:nvSpPr>
          <p:spPr>
            <a:xfrm>
              <a:off x="3588840" y="3865319"/>
              <a:ext cx="117972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Q2 Collision</a:t>
              </a:r>
            </a:p>
          </p:txBody>
        </p:sp>
        <p:sp>
          <p:nvSpPr>
            <p:cNvPr id="68" name="Figura a mano libera 67"/>
            <p:cNvSpPr/>
            <p:nvPr/>
          </p:nvSpPr>
          <p:spPr>
            <a:xfrm>
              <a:off x="4871160" y="3865319"/>
              <a:ext cx="23166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Q3 Scan for another fixed</a:t>
              </a:r>
            </a:p>
          </p:txBody>
        </p:sp>
        <p:sp>
          <p:nvSpPr>
            <p:cNvPr id="69" name="Figura a mano libera 68"/>
            <p:cNvSpPr/>
            <p:nvPr/>
          </p:nvSpPr>
          <p:spPr>
            <a:xfrm>
              <a:off x="7144920" y="3865319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70" name="Figura a mano libera 69"/>
            <p:cNvSpPr/>
            <p:nvPr/>
          </p:nvSpPr>
          <p:spPr>
            <a:xfrm>
              <a:off x="4815000" y="4071960"/>
              <a:ext cx="25376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mass as a component of the</a:t>
              </a:r>
            </a:p>
          </p:txBody>
        </p:sp>
        <p:sp>
          <p:nvSpPr>
            <p:cNvPr id="71" name="Figura a mano libera 70"/>
            <p:cNvSpPr/>
            <p:nvPr/>
          </p:nvSpPr>
          <p:spPr>
            <a:xfrm>
              <a:off x="7324200" y="4071960"/>
              <a:ext cx="23184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 </a:t>
              </a:r>
            </a:p>
          </p:txBody>
        </p:sp>
        <p:sp>
          <p:nvSpPr>
            <p:cNvPr id="72" name="Figura a mano libera 71"/>
            <p:cNvSpPr/>
            <p:nvPr/>
          </p:nvSpPr>
          <p:spPr>
            <a:xfrm>
              <a:off x="4920840" y="4274280"/>
              <a:ext cx="16138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desired molecule</a:t>
              </a:r>
            </a:p>
          </p:txBody>
        </p:sp>
        <p:sp>
          <p:nvSpPr>
            <p:cNvPr id="73" name="Figura a mano libera 72"/>
            <p:cNvSpPr/>
            <p:nvPr/>
          </p:nvSpPr>
          <p:spPr>
            <a:xfrm>
              <a:off x="4199760" y="2577599"/>
              <a:ext cx="100440" cy="10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4" name="Figura a mano libera 73"/>
            <p:cNvSpPr/>
            <p:nvPr/>
          </p:nvSpPr>
          <p:spPr>
            <a:xfrm>
              <a:off x="5636160" y="2562840"/>
              <a:ext cx="9684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5" name="Figura a mano libera 74"/>
            <p:cNvSpPr/>
            <p:nvPr/>
          </p:nvSpPr>
          <p:spPr>
            <a:xfrm>
              <a:off x="6042599" y="25628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6" name="Figura a mano libera 75"/>
            <p:cNvSpPr/>
            <p:nvPr/>
          </p:nvSpPr>
          <p:spPr>
            <a:xfrm>
              <a:off x="2596680" y="2562840"/>
              <a:ext cx="100080" cy="99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7" name="Figura a mano libera 76"/>
            <p:cNvSpPr/>
            <p:nvPr/>
          </p:nvSpPr>
          <p:spPr>
            <a:xfrm>
              <a:off x="2680920" y="2548440"/>
              <a:ext cx="6840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8" name="Figura a mano libera 77"/>
            <p:cNvSpPr/>
            <p:nvPr/>
          </p:nvSpPr>
          <p:spPr>
            <a:xfrm>
              <a:off x="2541960" y="2590200"/>
              <a:ext cx="70560" cy="72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9" name="Figura a mano libera 78"/>
            <p:cNvSpPr/>
            <p:nvPr/>
          </p:nvSpPr>
          <p:spPr>
            <a:xfrm>
              <a:off x="1726200" y="2314800"/>
              <a:ext cx="96840" cy="10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0" name="Figura a mano libera 79"/>
            <p:cNvSpPr/>
            <p:nvPr/>
          </p:nvSpPr>
          <p:spPr>
            <a:xfrm>
              <a:off x="1810800" y="2300040"/>
              <a:ext cx="6876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1" name="Figura a mano libera 80"/>
            <p:cNvSpPr/>
            <p:nvPr/>
          </p:nvSpPr>
          <p:spPr>
            <a:xfrm>
              <a:off x="1668239" y="2342160"/>
              <a:ext cx="7056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2" name="Figura a mano libera 81"/>
            <p:cNvSpPr/>
            <p:nvPr/>
          </p:nvSpPr>
          <p:spPr>
            <a:xfrm>
              <a:off x="1918079" y="1515600"/>
              <a:ext cx="1307519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Precursor Ion</a:t>
              </a:r>
            </a:p>
          </p:txBody>
        </p:sp>
        <p:sp>
          <p:nvSpPr>
            <p:cNvPr id="83" name="Figura a mano libera 82"/>
            <p:cNvSpPr/>
            <p:nvPr/>
          </p:nvSpPr>
          <p:spPr>
            <a:xfrm>
              <a:off x="5399280" y="1515600"/>
              <a:ext cx="114768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Product Ion</a:t>
              </a:r>
            </a:p>
          </p:txBody>
        </p:sp>
        <p:sp>
          <p:nvSpPr>
            <p:cNvPr id="84" name="Figura a mano libera 83"/>
            <p:cNvSpPr/>
            <p:nvPr/>
          </p:nvSpPr>
          <p:spPr>
            <a:xfrm>
              <a:off x="2524680" y="1407600"/>
              <a:ext cx="100080" cy="10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5" name="Figura a mano libera 84"/>
            <p:cNvSpPr/>
            <p:nvPr/>
          </p:nvSpPr>
          <p:spPr>
            <a:xfrm>
              <a:off x="2608920" y="1393199"/>
              <a:ext cx="7020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12600" cap="sq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6" name="Figura a mano libera 85"/>
            <p:cNvSpPr/>
            <p:nvPr/>
          </p:nvSpPr>
          <p:spPr>
            <a:xfrm>
              <a:off x="2471760" y="1438920"/>
              <a:ext cx="68760" cy="72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AB2F00"/>
            </a:solidFill>
            <a:ln w="12600" cap="sq">
              <a:solidFill>
                <a:srgbClr val="AB2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7" name="Figura a mano libera 86"/>
            <p:cNvSpPr/>
            <p:nvPr/>
          </p:nvSpPr>
          <p:spPr>
            <a:xfrm>
              <a:off x="5748840" y="1407600"/>
              <a:ext cx="96840" cy="10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8100"/>
            </a:solidFill>
            <a:ln w="12600" cap="sq">
              <a:solidFill>
                <a:srgbClr val="FF81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8" name="Figura a mano libera 87"/>
            <p:cNvSpPr/>
            <p:nvPr/>
          </p:nvSpPr>
          <p:spPr>
            <a:xfrm>
              <a:off x="4799520" y="1592280"/>
              <a:ext cx="159840" cy="149040"/>
            </a:xfrm>
            <a:custGeom>
              <a:avLst/>
              <a:gdLst>
                <a:gd name="f0" fmla="val 0"/>
                <a:gd name="f1" fmla="val 40"/>
                <a:gd name="f2" fmla="val 81"/>
                <a:gd name="f3" fmla="val 9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" h="82">
                  <a:moveTo>
                    <a:pt x="f0" y="f1"/>
                  </a:moveTo>
                  <a:lnTo>
                    <a:pt x="f0" y="f2"/>
                  </a:lnTo>
                  <a:lnTo>
                    <a:pt x="f3" y="f1"/>
                  </a:lnTo>
                  <a:lnTo>
                    <a:pt x="f0" y="f0"/>
                  </a:lnTo>
                  <a:lnTo>
                    <a:pt x="f0" y="f1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9" name="Figura a mano libera 88"/>
            <p:cNvSpPr/>
            <p:nvPr/>
          </p:nvSpPr>
          <p:spPr>
            <a:xfrm>
              <a:off x="3918600" y="1368000"/>
              <a:ext cx="5382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CAD</a:t>
              </a:r>
            </a:p>
          </p:txBody>
        </p:sp>
        <p:sp>
          <p:nvSpPr>
            <p:cNvPr id="90" name="Figura a mano libera 89"/>
            <p:cNvSpPr/>
            <p:nvPr/>
          </p:nvSpPr>
          <p:spPr>
            <a:xfrm>
              <a:off x="6533640" y="2891520"/>
              <a:ext cx="11034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DETECTOR</a:t>
              </a:r>
            </a:p>
          </p:txBody>
        </p:sp>
        <p:sp>
          <p:nvSpPr>
            <p:cNvPr id="91" name="Connettore 1 90"/>
            <p:cNvSpPr/>
            <p:nvPr/>
          </p:nvSpPr>
          <p:spPr>
            <a:xfrm flipH="1">
              <a:off x="3713040" y="1674360"/>
              <a:ext cx="1097280" cy="0"/>
            </a:xfrm>
            <a:prstGeom prst="line">
              <a:avLst/>
            </a:prstGeom>
            <a:noFill/>
            <a:ln w="12600" cap="sq">
              <a:solidFill>
                <a:srgbClr val="F35B1B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92" name="CasellaDiTesto 91"/>
          <p:cNvSpPr txBox="1"/>
          <p:nvPr/>
        </p:nvSpPr>
        <p:spPr>
          <a:xfrm>
            <a:off x="864000" y="432000"/>
            <a:ext cx="7703999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MULTIPLE REACTION MONITORING (MRM)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576000" y="5193000"/>
            <a:ext cx="8136000" cy="913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Fisso la scansione su m/z noti di ioni iniziali noti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Se ne seleziono uno solo ho Single Ion Monitoring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SI USA PER LE ANALISI QUANTITATIVE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8628F-D53C-461B-A789-FA073A611946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Q-TOF Mass Analyzer</a:t>
            </a:r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152400" y="2133600"/>
            <a:ext cx="8789988" cy="3962400"/>
            <a:chOff x="96" y="1248"/>
            <a:chExt cx="5537" cy="2496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3840" y="1296"/>
              <a:ext cx="912" cy="244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9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4032" y="148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34" name="Rectangle 6"/>
            <p:cNvSpPr>
              <a:spLocks noChangeArrowheads="1"/>
            </p:cNvSpPr>
            <p:nvPr/>
          </p:nvSpPr>
          <p:spPr bwMode="auto">
            <a:xfrm>
              <a:off x="4416" y="148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124935" name="Group 7"/>
            <p:cNvGrpSpPr>
              <a:grpSpLocks/>
            </p:cNvGrpSpPr>
            <p:nvPr/>
          </p:nvGrpSpPr>
          <p:grpSpPr bwMode="auto">
            <a:xfrm>
              <a:off x="4080" y="3024"/>
              <a:ext cx="528" cy="576"/>
              <a:chOff x="4080" y="3024"/>
              <a:chExt cx="528" cy="576"/>
            </a:xfrm>
          </p:grpSpPr>
          <p:sp>
            <p:nvSpPr>
              <p:cNvPr id="124936" name="Freeform 8"/>
              <p:cNvSpPr>
                <a:spLocks/>
              </p:cNvSpPr>
              <p:nvPr/>
            </p:nvSpPr>
            <p:spPr bwMode="auto">
              <a:xfrm>
                <a:off x="4080" y="3024"/>
                <a:ext cx="432" cy="576"/>
              </a:xfrm>
              <a:custGeom>
                <a:avLst/>
                <a:gdLst>
                  <a:gd name="T0" fmla="*/ 0 w 432"/>
                  <a:gd name="T1" fmla="*/ 0 h 576"/>
                  <a:gd name="T2" fmla="*/ 0 w 432"/>
                  <a:gd name="T3" fmla="*/ 576 h 576"/>
                  <a:gd name="T4" fmla="*/ 432 w 432"/>
                  <a:gd name="T5" fmla="*/ 576 h 576"/>
                  <a:gd name="T6" fmla="*/ 432 w 432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432" y="576"/>
                    </a:lnTo>
                    <a:lnTo>
                      <a:pt x="432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37" name="Line 9"/>
              <p:cNvSpPr>
                <a:spLocks noChangeShapeType="1"/>
              </p:cNvSpPr>
              <p:nvPr/>
            </p:nvSpPr>
            <p:spPr bwMode="auto">
              <a:xfrm>
                <a:off x="4512" y="350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38" name="Line 10"/>
              <p:cNvSpPr>
                <a:spLocks noChangeShapeType="1"/>
              </p:cNvSpPr>
              <p:nvPr/>
            </p:nvSpPr>
            <p:spPr bwMode="auto">
              <a:xfrm>
                <a:off x="4512" y="340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39" name="Line 11"/>
              <p:cNvSpPr>
                <a:spLocks noChangeShapeType="1"/>
              </p:cNvSpPr>
              <p:nvPr/>
            </p:nvSpPr>
            <p:spPr bwMode="auto">
              <a:xfrm>
                <a:off x="4512" y="3312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0" name="Line 12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1" name="Line 13"/>
              <p:cNvSpPr>
                <a:spLocks noChangeShapeType="1"/>
              </p:cNvSpPr>
              <p:nvPr/>
            </p:nvSpPr>
            <p:spPr bwMode="auto">
              <a:xfrm>
                <a:off x="4512" y="312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2" name="Line 14"/>
              <p:cNvSpPr>
                <a:spLocks noChangeShapeType="1"/>
              </p:cNvSpPr>
              <p:nvPr/>
            </p:nvSpPr>
            <p:spPr bwMode="auto">
              <a:xfrm>
                <a:off x="4512" y="360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3" name="Line 15"/>
              <p:cNvSpPr>
                <a:spLocks noChangeShapeType="1"/>
              </p:cNvSpPr>
              <p:nvPr/>
            </p:nvSpPr>
            <p:spPr bwMode="auto">
              <a:xfrm>
                <a:off x="4512" y="302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</p:grpSp>
        <p:grpSp>
          <p:nvGrpSpPr>
            <p:cNvPr id="124944" name="Group 16"/>
            <p:cNvGrpSpPr>
              <a:grpSpLocks/>
            </p:cNvGrpSpPr>
            <p:nvPr/>
          </p:nvGrpSpPr>
          <p:grpSpPr bwMode="auto">
            <a:xfrm flipH="1">
              <a:off x="3984" y="3024"/>
              <a:ext cx="528" cy="576"/>
              <a:chOff x="4080" y="3024"/>
              <a:chExt cx="528" cy="576"/>
            </a:xfrm>
          </p:grpSpPr>
          <p:sp>
            <p:nvSpPr>
              <p:cNvPr id="124945" name="Freeform 17"/>
              <p:cNvSpPr>
                <a:spLocks/>
              </p:cNvSpPr>
              <p:nvPr/>
            </p:nvSpPr>
            <p:spPr bwMode="auto">
              <a:xfrm>
                <a:off x="4080" y="3024"/>
                <a:ext cx="432" cy="576"/>
              </a:xfrm>
              <a:custGeom>
                <a:avLst/>
                <a:gdLst>
                  <a:gd name="T0" fmla="*/ 0 w 432"/>
                  <a:gd name="T1" fmla="*/ 0 h 576"/>
                  <a:gd name="T2" fmla="*/ 0 w 432"/>
                  <a:gd name="T3" fmla="*/ 576 h 576"/>
                  <a:gd name="T4" fmla="*/ 432 w 432"/>
                  <a:gd name="T5" fmla="*/ 576 h 576"/>
                  <a:gd name="T6" fmla="*/ 432 w 432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432" y="576"/>
                    </a:lnTo>
                    <a:lnTo>
                      <a:pt x="432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6" name="Line 18"/>
              <p:cNvSpPr>
                <a:spLocks noChangeShapeType="1"/>
              </p:cNvSpPr>
              <p:nvPr/>
            </p:nvSpPr>
            <p:spPr bwMode="auto">
              <a:xfrm>
                <a:off x="4512" y="350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7" name="Line 19"/>
              <p:cNvSpPr>
                <a:spLocks noChangeShapeType="1"/>
              </p:cNvSpPr>
              <p:nvPr/>
            </p:nvSpPr>
            <p:spPr bwMode="auto">
              <a:xfrm>
                <a:off x="4512" y="340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8" name="Line 20"/>
              <p:cNvSpPr>
                <a:spLocks noChangeShapeType="1"/>
              </p:cNvSpPr>
              <p:nvPr/>
            </p:nvSpPr>
            <p:spPr bwMode="auto">
              <a:xfrm>
                <a:off x="4512" y="3312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49" name="Line 21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50" name="Line 22"/>
              <p:cNvSpPr>
                <a:spLocks noChangeShapeType="1"/>
              </p:cNvSpPr>
              <p:nvPr/>
            </p:nvSpPr>
            <p:spPr bwMode="auto">
              <a:xfrm>
                <a:off x="4512" y="312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51" name="Line 23"/>
              <p:cNvSpPr>
                <a:spLocks noChangeShapeType="1"/>
              </p:cNvSpPr>
              <p:nvPr/>
            </p:nvSpPr>
            <p:spPr bwMode="auto">
              <a:xfrm>
                <a:off x="4512" y="360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124952" name="Line 24"/>
              <p:cNvSpPr>
                <a:spLocks noChangeShapeType="1"/>
              </p:cNvSpPr>
              <p:nvPr/>
            </p:nvSpPr>
            <p:spPr bwMode="auto">
              <a:xfrm>
                <a:off x="4512" y="302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24953" name="Rectangle 25"/>
            <p:cNvSpPr>
              <a:spLocks noChangeArrowheads="1"/>
            </p:cNvSpPr>
            <p:nvPr/>
          </p:nvSpPr>
          <p:spPr bwMode="auto">
            <a:xfrm>
              <a:off x="1868" y="1296"/>
              <a:ext cx="1972" cy="57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4" name="Rectangle 26"/>
            <p:cNvSpPr>
              <a:spLocks noChangeArrowheads="1"/>
            </p:cNvSpPr>
            <p:nvPr/>
          </p:nvSpPr>
          <p:spPr bwMode="auto">
            <a:xfrm>
              <a:off x="2995" y="1472"/>
              <a:ext cx="676" cy="2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5" name="Freeform 27"/>
            <p:cNvSpPr>
              <a:spLocks/>
            </p:cNvSpPr>
            <p:nvPr/>
          </p:nvSpPr>
          <p:spPr bwMode="auto">
            <a:xfrm>
              <a:off x="1473" y="1616"/>
              <a:ext cx="395" cy="256"/>
            </a:xfrm>
            <a:custGeom>
              <a:avLst/>
              <a:gdLst>
                <a:gd name="T0" fmla="*/ 336 w 336"/>
                <a:gd name="T1" fmla="*/ 240 h 240"/>
                <a:gd name="T2" fmla="*/ 48 w 336"/>
                <a:gd name="T3" fmla="*/ 240 h 240"/>
                <a:gd name="T4" fmla="*/ 48 w 336"/>
                <a:gd name="T5" fmla="*/ 48 h 240"/>
                <a:gd name="T6" fmla="*/ 0 w 336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40">
                  <a:moveTo>
                    <a:pt x="336" y="240"/>
                  </a:moveTo>
                  <a:lnTo>
                    <a:pt x="48" y="240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6" name="Freeform 28"/>
            <p:cNvSpPr>
              <a:spLocks/>
            </p:cNvSpPr>
            <p:nvPr/>
          </p:nvSpPr>
          <p:spPr bwMode="auto">
            <a:xfrm flipV="1">
              <a:off x="1473" y="1296"/>
              <a:ext cx="395" cy="256"/>
            </a:xfrm>
            <a:custGeom>
              <a:avLst/>
              <a:gdLst>
                <a:gd name="T0" fmla="*/ 336 w 336"/>
                <a:gd name="T1" fmla="*/ 240 h 240"/>
                <a:gd name="T2" fmla="*/ 48 w 336"/>
                <a:gd name="T3" fmla="*/ 240 h 240"/>
                <a:gd name="T4" fmla="*/ 48 w 336"/>
                <a:gd name="T5" fmla="*/ 48 h 240"/>
                <a:gd name="T6" fmla="*/ 0 w 336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40">
                  <a:moveTo>
                    <a:pt x="336" y="240"/>
                  </a:moveTo>
                  <a:lnTo>
                    <a:pt x="48" y="240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7" name="Freeform 29"/>
            <p:cNvSpPr>
              <a:spLocks/>
            </p:cNvSpPr>
            <p:nvPr/>
          </p:nvSpPr>
          <p:spPr bwMode="auto">
            <a:xfrm>
              <a:off x="1248" y="1488"/>
              <a:ext cx="282" cy="384"/>
            </a:xfrm>
            <a:custGeom>
              <a:avLst/>
              <a:gdLst>
                <a:gd name="T0" fmla="*/ 240 w 240"/>
                <a:gd name="T1" fmla="*/ 0 h 336"/>
                <a:gd name="T2" fmla="*/ 0 w 240"/>
                <a:gd name="T3" fmla="*/ 0 h 336"/>
                <a:gd name="T4" fmla="*/ 0 w 240"/>
                <a:gd name="T5" fmla="*/ 336 h 336"/>
                <a:gd name="T6" fmla="*/ 240 w 240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36">
                  <a:moveTo>
                    <a:pt x="240" y="0"/>
                  </a:moveTo>
                  <a:lnTo>
                    <a:pt x="0" y="0"/>
                  </a:lnTo>
                  <a:lnTo>
                    <a:pt x="0" y="336"/>
                  </a:lnTo>
                  <a:lnTo>
                    <a:pt x="240" y="3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8" name="Freeform 30"/>
            <p:cNvSpPr>
              <a:spLocks/>
            </p:cNvSpPr>
            <p:nvPr/>
          </p:nvSpPr>
          <p:spPr bwMode="auto">
            <a:xfrm>
              <a:off x="912" y="1296"/>
              <a:ext cx="624" cy="96"/>
            </a:xfrm>
            <a:custGeom>
              <a:avLst/>
              <a:gdLst>
                <a:gd name="T0" fmla="*/ 624 w 624"/>
                <a:gd name="T1" fmla="*/ 0 h 96"/>
                <a:gd name="T2" fmla="*/ 144 w 624"/>
                <a:gd name="T3" fmla="*/ 0 h 96"/>
                <a:gd name="T4" fmla="*/ 0 w 624"/>
                <a:gd name="T5" fmla="*/ 0 h 96"/>
                <a:gd name="T6" fmla="*/ 0 w 62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96">
                  <a:moveTo>
                    <a:pt x="624" y="0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59" name="Freeform 31"/>
            <p:cNvSpPr>
              <a:spLocks/>
            </p:cNvSpPr>
            <p:nvPr/>
          </p:nvSpPr>
          <p:spPr bwMode="auto">
            <a:xfrm>
              <a:off x="912" y="1488"/>
              <a:ext cx="336" cy="384"/>
            </a:xfrm>
            <a:custGeom>
              <a:avLst/>
              <a:gdLst>
                <a:gd name="T0" fmla="*/ 336 w 336"/>
                <a:gd name="T1" fmla="*/ 384 h 384"/>
                <a:gd name="T2" fmla="*/ 0 w 336"/>
                <a:gd name="T3" fmla="*/ 384 h 384"/>
                <a:gd name="T4" fmla="*/ 0 w 336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84">
                  <a:moveTo>
                    <a:pt x="336" y="384"/>
                  </a:move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0" name="Freeform 32"/>
            <p:cNvSpPr>
              <a:spLocks/>
            </p:cNvSpPr>
            <p:nvPr/>
          </p:nvSpPr>
          <p:spPr bwMode="auto">
            <a:xfrm>
              <a:off x="1392" y="1440"/>
              <a:ext cx="3120" cy="1968"/>
            </a:xfrm>
            <a:custGeom>
              <a:avLst/>
              <a:gdLst>
                <a:gd name="T0" fmla="*/ 0 w 3120"/>
                <a:gd name="T1" fmla="*/ 0 h 1968"/>
                <a:gd name="T2" fmla="*/ 0 w 3120"/>
                <a:gd name="T3" fmla="*/ 144 h 1968"/>
                <a:gd name="T4" fmla="*/ 2784 w 3120"/>
                <a:gd name="T5" fmla="*/ 144 h 1968"/>
                <a:gd name="T6" fmla="*/ 2880 w 3120"/>
                <a:gd name="T7" fmla="*/ 1968 h 1968"/>
                <a:gd name="T8" fmla="*/ 3120 w 3120"/>
                <a:gd name="T9" fmla="*/ 144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0" h="1968">
                  <a:moveTo>
                    <a:pt x="0" y="0"/>
                  </a:moveTo>
                  <a:lnTo>
                    <a:pt x="0" y="144"/>
                  </a:lnTo>
                  <a:lnTo>
                    <a:pt x="2784" y="144"/>
                  </a:lnTo>
                  <a:lnTo>
                    <a:pt x="2880" y="1968"/>
                  </a:lnTo>
                  <a:lnTo>
                    <a:pt x="3120" y="144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1" name="Rectangle 33"/>
            <p:cNvSpPr>
              <a:spLocks noChangeArrowheads="1"/>
            </p:cNvSpPr>
            <p:nvPr/>
          </p:nvSpPr>
          <p:spPr bwMode="auto">
            <a:xfrm>
              <a:off x="1920" y="1632"/>
              <a:ext cx="1056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2" name="Rectangle 34"/>
            <p:cNvSpPr>
              <a:spLocks noChangeArrowheads="1"/>
            </p:cNvSpPr>
            <p:nvPr/>
          </p:nvSpPr>
          <p:spPr bwMode="auto">
            <a:xfrm>
              <a:off x="1920" y="1440"/>
              <a:ext cx="1056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3" name="Rectangle 35"/>
            <p:cNvSpPr>
              <a:spLocks noChangeArrowheads="1"/>
            </p:cNvSpPr>
            <p:nvPr/>
          </p:nvSpPr>
          <p:spPr bwMode="auto">
            <a:xfrm>
              <a:off x="1584" y="1488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4" name="Rectangle 36"/>
            <p:cNvSpPr>
              <a:spLocks noChangeArrowheads="1"/>
            </p:cNvSpPr>
            <p:nvPr/>
          </p:nvSpPr>
          <p:spPr bwMode="auto">
            <a:xfrm>
              <a:off x="1584" y="1632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5" name="Rectangle 37"/>
            <p:cNvSpPr>
              <a:spLocks noChangeArrowheads="1"/>
            </p:cNvSpPr>
            <p:nvPr/>
          </p:nvSpPr>
          <p:spPr bwMode="auto">
            <a:xfrm>
              <a:off x="3648" y="1488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6" name="Rectangle 38"/>
            <p:cNvSpPr>
              <a:spLocks noChangeArrowheads="1"/>
            </p:cNvSpPr>
            <p:nvPr/>
          </p:nvSpPr>
          <p:spPr bwMode="auto">
            <a:xfrm>
              <a:off x="3648" y="1632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7" name="Rectangle 39"/>
            <p:cNvSpPr>
              <a:spLocks noChangeArrowheads="1"/>
            </p:cNvSpPr>
            <p:nvPr/>
          </p:nvSpPr>
          <p:spPr bwMode="auto">
            <a:xfrm>
              <a:off x="3072" y="1488"/>
              <a:ext cx="480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8" name="Rectangle 40"/>
            <p:cNvSpPr>
              <a:spLocks noChangeArrowheads="1"/>
            </p:cNvSpPr>
            <p:nvPr/>
          </p:nvSpPr>
          <p:spPr bwMode="auto">
            <a:xfrm>
              <a:off x="3072" y="1632"/>
              <a:ext cx="480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69" name="Line 41"/>
            <p:cNvSpPr>
              <a:spLocks noChangeShapeType="1"/>
            </p:cNvSpPr>
            <p:nvPr/>
          </p:nvSpPr>
          <p:spPr bwMode="auto">
            <a:xfrm>
              <a:off x="768" y="1440"/>
              <a:ext cx="28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0" name="Line 42"/>
            <p:cNvSpPr>
              <a:spLocks noChangeShapeType="1"/>
            </p:cNvSpPr>
            <p:nvPr/>
          </p:nvSpPr>
          <p:spPr bwMode="auto">
            <a:xfrm flipV="1">
              <a:off x="912" y="1440"/>
              <a:ext cx="14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1" name="Line 43"/>
            <p:cNvSpPr>
              <a:spLocks noChangeShapeType="1"/>
            </p:cNvSpPr>
            <p:nvPr/>
          </p:nvSpPr>
          <p:spPr bwMode="auto">
            <a:xfrm>
              <a:off x="912" y="1440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 flipH="1">
              <a:off x="864" y="1536"/>
              <a:ext cx="43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3" name="Line 45"/>
            <p:cNvSpPr>
              <a:spLocks noChangeShapeType="1"/>
            </p:cNvSpPr>
            <p:nvPr/>
          </p:nvSpPr>
          <p:spPr bwMode="auto">
            <a:xfrm flipH="1">
              <a:off x="1392" y="1680"/>
              <a:ext cx="96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flipH="1">
              <a:off x="1680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 flipH="1">
              <a:off x="2400" y="177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6" name="Line 48"/>
            <p:cNvSpPr>
              <a:spLocks noChangeShapeType="1"/>
            </p:cNvSpPr>
            <p:nvPr/>
          </p:nvSpPr>
          <p:spPr bwMode="auto">
            <a:xfrm flipH="1">
              <a:off x="3264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7" name="Line 49"/>
            <p:cNvSpPr>
              <a:spLocks noChangeShapeType="1"/>
            </p:cNvSpPr>
            <p:nvPr/>
          </p:nvSpPr>
          <p:spPr bwMode="auto">
            <a:xfrm flipH="1">
              <a:off x="3504" y="1776"/>
              <a:ext cx="24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8" name="Line 50"/>
            <p:cNvSpPr>
              <a:spLocks noChangeShapeType="1"/>
            </p:cNvSpPr>
            <p:nvPr/>
          </p:nvSpPr>
          <p:spPr bwMode="auto">
            <a:xfrm flipH="1">
              <a:off x="4656" y="2976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79" name="Line 51"/>
            <p:cNvSpPr>
              <a:spLocks noChangeShapeType="1"/>
            </p:cNvSpPr>
            <p:nvPr/>
          </p:nvSpPr>
          <p:spPr bwMode="auto">
            <a:xfrm flipH="1">
              <a:off x="4656" y="134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80" name="Line 52"/>
            <p:cNvSpPr>
              <a:spLocks noChangeShapeType="1"/>
            </p:cNvSpPr>
            <p:nvPr/>
          </p:nvSpPr>
          <p:spPr bwMode="auto">
            <a:xfrm flipH="1" flipV="1">
              <a:off x="4176" y="1584"/>
              <a:ext cx="91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4981" name="Text Box 53"/>
            <p:cNvSpPr txBox="1">
              <a:spLocks noChangeArrowheads="1"/>
            </p:cNvSpPr>
            <p:nvPr/>
          </p:nvSpPr>
          <p:spPr bwMode="auto">
            <a:xfrm>
              <a:off x="3840" y="244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b="1">
                  <a:solidFill>
                    <a:srgbClr val="000000"/>
                  </a:solidFill>
                  <a:latin typeface="Arial" panose="020B0604020202020204" pitchFamily="34" charset="0"/>
                </a:rPr>
                <a:t>TOF</a:t>
              </a:r>
              <a:endParaRPr lang="en-US" altLang="it-IT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2" name="Text Box 54"/>
            <p:cNvSpPr txBox="1">
              <a:spLocks noChangeArrowheads="1"/>
            </p:cNvSpPr>
            <p:nvPr/>
          </p:nvSpPr>
          <p:spPr bwMode="auto">
            <a:xfrm>
              <a:off x="96" y="1248"/>
              <a:ext cx="86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NANOSPRAY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TIP</a:t>
              </a:r>
            </a:p>
          </p:txBody>
        </p:sp>
        <p:sp>
          <p:nvSpPr>
            <p:cNvPr id="124983" name="Text Box 55"/>
            <p:cNvSpPr txBox="1">
              <a:spLocks noChangeArrowheads="1"/>
            </p:cNvSpPr>
            <p:nvPr/>
          </p:nvSpPr>
          <p:spPr bwMode="auto">
            <a:xfrm>
              <a:off x="576" y="2928"/>
              <a:ext cx="5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SOURCE</a:t>
              </a:r>
            </a:p>
          </p:txBody>
        </p:sp>
        <p:sp>
          <p:nvSpPr>
            <p:cNvPr id="124984" name="Text Box 56"/>
            <p:cNvSpPr txBox="1">
              <a:spLocks noChangeArrowheads="1"/>
            </p:cNvSpPr>
            <p:nvPr/>
          </p:nvSpPr>
          <p:spPr bwMode="auto">
            <a:xfrm>
              <a:off x="2976" y="2352"/>
              <a:ext cx="5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HEXAPOLE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COLLISION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CELL</a:t>
              </a:r>
            </a:p>
          </p:txBody>
        </p:sp>
        <p:sp>
          <p:nvSpPr>
            <p:cNvPr id="124985" name="Text Box 57"/>
            <p:cNvSpPr txBox="1">
              <a:spLocks noChangeArrowheads="1"/>
            </p:cNvSpPr>
            <p:nvPr/>
          </p:nvSpPr>
          <p:spPr bwMode="auto">
            <a:xfrm>
              <a:off x="3168" y="2976"/>
              <a:ext cx="5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HEXAPOLE</a:t>
              </a:r>
            </a:p>
          </p:txBody>
        </p:sp>
        <p:sp>
          <p:nvSpPr>
            <p:cNvPr id="124986" name="Text Box 58"/>
            <p:cNvSpPr txBox="1">
              <a:spLocks noChangeArrowheads="1"/>
            </p:cNvSpPr>
            <p:nvPr/>
          </p:nvSpPr>
          <p:spPr bwMode="auto">
            <a:xfrm>
              <a:off x="1488" y="2304"/>
              <a:ext cx="5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HEXAPOLE</a:t>
              </a:r>
            </a:p>
          </p:txBody>
        </p:sp>
        <p:sp>
          <p:nvSpPr>
            <p:cNvPr id="124987" name="Text Box 59"/>
            <p:cNvSpPr txBox="1">
              <a:spLocks noChangeArrowheads="1"/>
            </p:cNvSpPr>
            <p:nvPr/>
          </p:nvSpPr>
          <p:spPr bwMode="auto">
            <a:xfrm>
              <a:off x="1920" y="2592"/>
              <a:ext cx="10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QUADRUPOLE</a:t>
              </a:r>
            </a:p>
          </p:txBody>
        </p:sp>
        <p:sp>
          <p:nvSpPr>
            <p:cNvPr id="124988" name="Text Box 60"/>
            <p:cNvSpPr txBox="1">
              <a:spLocks noChangeArrowheads="1"/>
            </p:cNvSpPr>
            <p:nvPr/>
          </p:nvSpPr>
          <p:spPr bwMode="auto">
            <a:xfrm>
              <a:off x="4848" y="1248"/>
              <a:ext cx="7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MCP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DETECTOR</a:t>
              </a:r>
              <a:endParaRPr lang="en-US" altLang="it-IT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9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8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REFLECTRON</a:t>
              </a:r>
              <a:endParaRPr lang="en-US" altLang="it-IT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90" name="Text Box 62"/>
            <p:cNvSpPr txBox="1">
              <a:spLocks noChangeArrowheads="1"/>
            </p:cNvSpPr>
            <p:nvPr/>
          </p:nvSpPr>
          <p:spPr bwMode="auto">
            <a:xfrm>
              <a:off x="1152" y="2832"/>
              <a:ext cx="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SKIMMER</a:t>
              </a:r>
            </a:p>
          </p:txBody>
        </p:sp>
        <p:sp>
          <p:nvSpPr>
            <p:cNvPr id="124991" name="Text Box 63"/>
            <p:cNvSpPr txBox="1">
              <a:spLocks noChangeArrowheads="1"/>
            </p:cNvSpPr>
            <p:nvPr/>
          </p:nvSpPr>
          <p:spPr bwMode="auto">
            <a:xfrm>
              <a:off x="4848" y="2016"/>
              <a:ext cx="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PUSHER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366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000" y="503999"/>
            <a:ext cx="4104000" cy="29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049639" y="85680"/>
            <a:ext cx="1854360" cy="1570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747038" y="225565"/>
            <a:ext cx="1400607" cy="23068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Il </a:t>
            </a:r>
            <a:r>
              <a:rPr lang="it-IT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tacrolimus</a:t>
            </a: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si ionizza in positivo acquistando uno ione ammonio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792000" y="3456000"/>
            <a:ext cx="3671999" cy="3199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152000" y="4031999"/>
            <a:ext cx="2376000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Std interno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6034319" y="0"/>
            <a:ext cx="3109679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7999" y="432000"/>
            <a:ext cx="6983999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PRECURSOR ION SCAN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2508840" y="3194280"/>
            <a:ext cx="1076400" cy="10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2508840" y="3486239"/>
            <a:ext cx="1076400" cy="10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904560" y="3194280"/>
            <a:ext cx="1079280" cy="10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5286960" y="3486239"/>
            <a:ext cx="1081080" cy="10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5286960" y="3194280"/>
            <a:ext cx="1081080" cy="10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904560" y="3486239"/>
            <a:ext cx="1079280" cy="10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3739320" y="2999160"/>
            <a:ext cx="14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 9"/>
          <p:cNvSpPr/>
          <p:nvPr/>
        </p:nvSpPr>
        <p:spPr>
          <a:xfrm>
            <a:off x="5122079" y="2986200"/>
            <a:ext cx="14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2597040" y="2848320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Q1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124160" y="2848320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Q2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5736960" y="2848320"/>
            <a:ext cx="4100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Q3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6533280" y="3181679"/>
            <a:ext cx="523799" cy="422280"/>
          </a:xfrm>
          <a:custGeom>
            <a:avLst/>
            <a:gdLst>
              <a:gd name="f0" fmla="val 0"/>
              <a:gd name="f1" fmla="val 8"/>
              <a:gd name="f2" fmla="val 10"/>
              <a:gd name="f3" fmla="val 265"/>
              <a:gd name="f4" fmla="val 152"/>
              <a:gd name="f5" fmla="val 177"/>
              <a:gd name="f6" fmla="val 329"/>
              <a:gd name="f7" fmla="val 88"/>
              <a:gd name="f8" fmla="val 1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30" h="266">
                <a:moveTo>
                  <a:pt x="f1" y="f2"/>
                </a:moveTo>
                <a:lnTo>
                  <a:pt x="f1" y="f3"/>
                </a:ln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0" y="f0"/>
                </a:lnTo>
                <a:lnTo>
                  <a:pt x="f1" y="f2"/>
                </a:lnTo>
              </a:path>
            </a:pathLst>
          </a:custGeom>
          <a:noFill/>
          <a:ln w="25560" cap="rnd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6318000" y="3638879"/>
            <a:ext cx="91008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Detector</a:t>
            </a:r>
          </a:p>
        </p:txBody>
      </p:sp>
      <p:sp>
        <p:nvSpPr>
          <p:cNvPr id="16" name="Figura a mano libera 15"/>
          <p:cNvSpPr/>
          <p:nvPr/>
        </p:nvSpPr>
        <p:spPr>
          <a:xfrm>
            <a:off x="7444440" y="3638879"/>
            <a:ext cx="181440" cy="453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Sans Bold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7" name="Figura a mano libera 16"/>
          <p:cNvSpPr/>
          <p:nvPr/>
        </p:nvSpPr>
        <p:spPr>
          <a:xfrm>
            <a:off x="6667200" y="3814920"/>
            <a:ext cx="67212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(CEM)</a:t>
            </a:r>
          </a:p>
        </p:txBody>
      </p:sp>
      <p:sp>
        <p:nvSpPr>
          <p:cNvPr id="18" name="Figura a mano libera 17"/>
          <p:cNvSpPr/>
          <p:nvPr/>
        </p:nvSpPr>
        <p:spPr>
          <a:xfrm>
            <a:off x="3892320" y="3903840"/>
            <a:ext cx="9435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GillSans Bold" pitchFamily="34"/>
                <a:ea typeface="Microsoft YaHei" pitchFamily="2"/>
                <a:cs typeface="Microsoft YaHei" pitchFamily="2"/>
              </a:rPr>
              <a:t>CAD GAS</a:t>
            </a:r>
          </a:p>
        </p:txBody>
      </p:sp>
      <p:sp>
        <p:nvSpPr>
          <p:cNvPr id="19" name="Figura a mano libera 18"/>
          <p:cNvSpPr/>
          <p:nvPr/>
        </p:nvSpPr>
        <p:spPr>
          <a:xfrm>
            <a:off x="2361600" y="1668600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20" name="Figura a mano libera 19"/>
          <p:cNvSpPr/>
          <p:nvPr/>
        </p:nvSpPr>
        <p:spPr>
          <a:xfrm>
            <a:off x="2623680" y="177840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3</a:t>
            </a:r>
          </a:p>
        </p:txBody>
      </p:sp>
      <p:sp>
        <p:nvSpPr>
          <p:cNvPr id="21" name="Figura a mano libera 20"/>
          <p:cNvSpPr/>
          <p:nvPr/>
        </p:nvSpPr>
        <p:spPr>
          <a:xfrm>
            <a:off x="194400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22" name="Figura a mano libera 21"/>
          <p:cNvSpPr/>
          <p:nvPr/>
        </p:nvSpPr>
        <p:spPr>
          <a:xfrm>
            <a:off x="2206079" y="20955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3</a:t>
            </a:r>
          </a:p>
        </p:txBody>
      </p:sp>
      <p:sp>
        <p:nvSpPr>
          <p:cNvPr id="23" name="Figura a mano libera 22"/>
          <p:cNvSpPr/>
          <p:nvPr/>
        </p:nvSpPr>
        <p:spPr>
          <a:xfrm>
            <a:off x="2296440" y="2267280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24" name="Figura a mano libera 23"/>
          <p:cNvSpPr/>
          <p:nvPr/>
        </p:nvSpPr>
        <p:spPr>
          <a:xfrm>
            <a:off x="2560319" y="237528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3</a:t>
            </a:r>
          </a:p>
        </p:txBody>
      </p:sp>
      <p:sp>
        <p:nvSpPr>
          <p:cNvPr id="25" name="Figura a mano libera 24"/>
          <p:cNvSpPr/>
          <p:nvPr/>
        </p:nvSpPr>
        <p:spPr>
          <a:xfrm>
            <a:off x="2381399" y="197352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N</a:t>
            </a:r>
          </a:p>
        </p:txBody>
      </p:sp>
      <p:sp>
        <p:nvSpPr>
          <p:cNvPr id="26" name="Figura a mano libera 25"/>
          <p:cNvSpPr/>
          <p:nvPr/>
        </p:nvSpPr>
        <p:spPr>
          <a:xfrm>
            <a:off x="2507400" y="1905120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2507400" y="2210040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2347200" y="2102040"/>
            <a:ext cx="6480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9" name="Figura a mano libera 28"/>
          <p:cNvSpPr/>
          <p:nvPr/>
        </p:nvSpPr>
        <p:spPr>
          <a:xfrm>
            <a:off x="2651760" y="2102040"/>
            <a:ext cx="7776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0" name="Figura a mano libera 29"/>
          <p:cNvSpPr/>
          <p:nvPr/>
        </p:nvSpPr>
        <p:spPr>
          <a:xfrm>
            <a:off x="269316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31" name="Figura a mano libera 30"/>
          <p:cNvSpPr/>
          <p:nvPr/>
        </p:nvSpPr>
        <p:spPr>
          <a:xfrm>
            <a:off x="2955599" y="20955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32" name="Figura a mano libera 31"/>
          <p:cNvSpPr/>
          <p:nvPr/>
        </p:nvSpPr>
        <p:spPr>
          <a:xfrm>
            <a:off x="3358440" y="1892519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3" name="Figura a mano libera 32"/>
          <p:cNvSpPr/>
          <p:nvPr/>
        </p:nvSpPr>
        <p:spPr>
          <a:xfrm>
            <a:off x="3108959" y="2102040"/>
            <a:ext cx="6516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4" name="Figura a mano libera 33"/>
          <p:cNvSpPr/>
          <p:nvPr/>
        </p:nvSpPr>
        <p:spPr>
          <a:xfrm>
            <a:off x="3517200" y="2089439"/>
            <a:ext cx="7452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312336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36" name="Figura a mano libera 35"/>
          <p:cNvSpPr/>
          <p:nvPr/>
        </p:nvSpPr>
        <p:spPr>
          <a:xfrm>
            <a:off x="3199680" y="165599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OR</a:t>
            </a:r>
          </a:p>
        </p:txBody>
      </p:sp>
      <p:sp>
        <p:nvSpPr>
          <p:cNvPr id="37" name="Figura a mano libera 36"/>
          <p:cNvSpPr/>
          <p:nvPr/>
        </p:nvSpPr>
        <p:spPr>
          <a:xfrm>
            <a:off x="3544200" y="1986119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</a:t>
            </a:r>
          </a:p>
        </p:txBody>
      </p:sp>
      <p:sp>
        <p:nvSpPr>
          <p:cNvPr id="38" name="Figura a mano libera 37"/>
          <p:cNvSpPr/>
          <p:nvPr/>
        </p:nvSpPr>
        <p:spPr>
          <a:xfrm>
            <a:off x="3806280" y="20955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39" name="Figura a mano libera 38"/>
          <p:cNvSpPr/>
          <p:nvPr/>
        </p:nvSpPr>
        <p:spPr>
          <a:xfrm>
            <a:off x="3950280" y="2102040"/>
            <a:ext cx="7488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0" name="Figura a mano libera 39"/>
          <p:cNvSpPr/>
          <p:nvPr/>
        </p:nvSpPr>
        <p:spPr>
          <a:xfrm>
            <a:off x="3984480" y="1973520"/>
            <a:ext cx="3002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</a:t>
            </a:r>
          </a:p>
        </p:txBody>
      </p:sp>
      <p:sp>
        <p:nvSpPr>
          <p:cNvPr id="41" name="Figura a mano libera 40"/>
          <p:cNvSpPr/>
          <p:nvPr/>
        </p:nvSpPr>
        <p:spPr>
          <a:xfrm>
            <a:off x="4107600" y="2210040"/>
            <a:ext cx="144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2" name="Figura a mano libera 41"/>
          <p:cNvSpPr/>
          <p:nvPr/>
        </p:nvSpPr>
        <p:spPr>
          <a:xfrm>
            <a:off x="4143959" y="2210040"/>
            <a:ext cx="1800" cy="7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3" name="Figura a mano libera 42"/>
          <p:cNvSpPr/>
          <p:nvPr/>
        </p:nvSpPr>
        <p:spPr>
          <a:xfrm>
            <a:off x="3984480" y="226728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O</a:t>
            </a:r>
          </a:p>
        </p:txBody>
      </p:sp>
      <p:sp>
        <p:nvSpPr>
          <p:cNvPr id="44" name="Figura a mano libera 43"/>
          <p:cNvSpPr/>
          <p:nvPr/>
        </p:nvSpPr>
        <p:spPr>
          <a:xfrm>
            <a:off x="4226759" y="2102040"/>
            <a:ext cx="7776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5" name="Figura a mano libera 44"/>
          <p:cNvSpPr/>
          <p:nvPr/>
        </p:nvSpPr>
        <p:spPr>
          <a:xfrm>
            <a:off x="4266360" y="1973520"/>
            <a:ext cx="42696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OC</a:t>
            </a:r>
          </a:p>
        </p:txBody>
      </p:sp>
      <p:sp>
        <p:nvSpPr>
          <p:cNvPr id="46" name="Figura a mano libera 45"/>
          <p:cNvSpPr/>
          <p:nvPr/>
        </p:nvSpPr>
        <p:spPr>
          <a:xfrm>
            <a:off x="4534920" y="20829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4</a:t>
            </a:r>
          </a:p>
        </p:txBody>
      </p:sp>
      <p:sp>
        <p:nvSpPr>
          <p:cNvPr id="47" name="Figura a mano libera 46"/>
          <p:cNvSpPr/>
          <p:nvPr/>
        </p:nvSpPr>
        <p:spPr>
          <a:xfrm>
            <a:off x="4584600" y="197352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H</a:t>
            </a:r>
          </a:p>
        </p:txBody>
      </p:sp>
      <p:sp>
        <p:nvSpPr>
          <p:cNvPr id="48" name="Figura a mano libera 47"/>
          <p:cNvSpPr/>
          <p:nvPr/>
        </p:nvSpPr>
        <p:spPr>
          <a:xfrm>
            <a:off x="4720680" y="20829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9</a:t>
            </a:r>
          </a:p>
        </p:txBody>
      </p:sp>
      <p:sp>
        <p:nvSpPr>
          <p:cNvPr id="49" name="Figura a mano libera 48"/>
          <p:cNvSpPr/>
          <p:nvPr/>
        </p:nvSpPr>
        <p:spPr>
          <a:xfrm>
            <a:off x="5004360" y="2102040"/>
            <a:ext cx="46548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8100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0" name="Figura a mano libera 49"/>
          <p:cNvSpPr/>
          <p:nvPr/>
        </p:nvSpPr>
        <p:spPr>
          <a:xfrm>
            <a:off x="5495040" y="2038679"/>
            <a:ext cx="144360" cy="128520"/>
          </a:xfrm>
          <a:custGeom>
            <a:avLst/>
            <a:gdLst>
              <a:gd name="f0" fmla="val 0"/>
              <a:gd name="f1" fmla="val 40"/>
              <a:gd name="f2" fmla="val 80"/>
              <a:gd name="f3" fmla="val 9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" h="81">
                <a:moveTo>
                  <a:pt x="f0" y="f1"/>
                </a:moveTo>
                <a:lnTo>
                  <a:pt x="f0" y="f2"/>
                </a:lnTo>
                <a:lnTo>
                  <a:pt x="f3" y="f1"/>
                </a:lnTo>
                <a:lnTo>
                  <a:pt x="f0" y="f0"/>
                </a:lnTo>
                <a:lnTo>
                  <a:pt x="f0" y="f1"/>
                </a:lnTo>
              </a:path>
            </a:pathLst>
          </a:custGeom>
          <a:noFill/>
          <a:ln w="25560" cap="rnd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1" name="Figura a mano libera 50"/>
          <p:cNvSpPr/>
          <p:nvPr/>
        </p:nvSpPr>
        <p:spPr>
          <a:xfrm>
            <a:off x="5014800" y="2086200"/>
            <a:ext cx="5382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CAD</a:t>
            </a:r>
          </a:p>
        </p:txBody>
      </p:sp>
      <p:sp>
        <p:nvSpPr>
          <p:cNvPr id="52" name="Figura a mano libera 51"/>
          <p:cNvSpPr/>
          <p:nvPr/>
        </p:nvSpPr>
        <p:spPr>
          <a:xfrm>
            <a:off x="5634000" y="1973520"/>
            <a:ext cx="3078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H</a:t>
            </a:r>
          </a:p>
        </p:txBody>
      </p:sp>
      <p:sp>
        <p:nvSpPr>
          <p:cNvPr id="53" name="Figura a mano libera 52"/>
          <p:cNvSpPr/>
          <p:nvPr/>
        </p:nvSpPr>
        <p:spPr>
          <a:xfrm>
            <a:off x="5768640" y="2082960"/>
            <a:ext cx="240840" cy="1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54" name="Figura a mano libera 53"/>
          <p:cNvSpPr/>
          <p:nvPr/>
        </p:nvSpPr>
        <p:spPr>
          <a:xfrm>
            <a:off x="5819760" y="1973520"/>
            <a:ext cx="3002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</a:t>
            </a:r>
          </a:p>
        </p:txBody>
      </p:sp>
      <p:sp>
        <p:nvSpPr>
          <p:cNvPr id="55" name="Figura a mano libera 54"/>
          <p:cNvSpPr/>
          <p:nvPr/>
        </p:nvSpPr>
        <p:spPr>
          <a:xfrm>
            <a:off x="5839919" y="1846439"/>
            <a:ext cx="28188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+</a:t>
            </a:r>
          </a:p>
        </p:txBody>
      </p:sp>
      <p:sp>
        <p:nvSpPr>
          <p:cNvPr id="56" name="Figura a mano libera 55"/>
          <p:cNvSpPr/>
          <p:nvPr/>
        </p:nvSpPr>
        <p:spPr>
          <a:xfrm>
            <a:off x="6083999" y="2102040"/>
            <a:ext cx="61920" cy="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7" name="Figura a mano libera 56"/>
          <p:cNvSpPr/>
          <p:nvPr/>
        </p:nvSpPr>
        <p:spPr>
          <a:xfrm>
            <a:off x="6062760" y="1973520"/>
            <a:ext cx="9176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CHCHCO</a:t>
            </a:r>
          </a:p>
        </p:txBody>
      </p:sp>
      <p:grpSp>
        <p:nvGrpSpPr>
          <p:cNvPr id="58" name="Gruppo 57"/>
          <p:cNvGrpSpPr/>
          <p:nvPr/>
        </p:nvGrpSpPr>
        <p:grpSpPr>
          <a:xfrm>
            <a:off x="6722640" y="1973520"/>
            <a:ext cx="358920" cy="304920"/>
            <a:chOff x="6722640" y="1973520"/>
            <a:chExt cx="358920" cy="304920"/>
          </a:xfrm>
        </p:grpSpPr>
        <p:sp>
          <p:nvSpPr>
            <p:cNvPr id="59" name="Figura a mano libera 58"/>
            <p:cNvSpPr/>
            <p:nvPr/>
          </p:nvSpPr>
          <p:spPr>
            <a:xfrm>
              <a:off x="6722640" y="2082960"/>
              <a:ext cx="240840" cy="195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7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2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>
              <a:off x="6773760" y="1973520"/>
              <a:ext cx="307800" cy="27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H</a:t>
              </a:r>
            </a:p>
          </p:txBody>
        </p:sp>
      </p:grpSp>
      <p:sp>
        <p:nvSpPr>
          <p:cNvPr id="61" name="Figura a mano libera 60"/>
          <p:cNvSpPr/>
          <p:nvPr/>
        </p:nvSpPr>
        <p:spPr>
          <a:xfrm>
            <a:off x="5966640" y="2330640"/>
            <a:ext cx="7164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m/z 85</a:t>
            </a:r>
          </a:p>
        </p:txBody>
      </p:sp>
      <p:sp>
        <p:nvSpPr>
          <p:cNvPr id="62" name="Figura a mano libera 61"/>
          <p:cNvSpPr/>
          <p:nvPr/>
        </p:nvSpPr>
        <p:spPr>
          <a:xfrm>
            <a:off x="4656960" y="365796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grpSp>
        <p:nvGrpSpPr>
          <p:cNvPr id="63" name="Gruppo 62"/>
          <p:cNvGrpSpPr/>
          <p:nvPr/>
        </p:nvGrpSpPr>
        <p:grpSpPr>
          <a:xfrm>
            <a:off x="3852359" y="2689560"/>
            <a:ext cx="1209241" cy="1414079"/>
            <a:chOff x="3852359" y="2689560"/>
            <a:chExt cx="1209241" cy="1414079"/>
          </a:xfrm>
        </p:grpSpPr>
        <p:sp>
          <p:nvSpPr>
            <p:cNvPr id="64" name="Figura a mano libera 63"/>
            <p:cNvSpPr/>
            <p:nvPr/>
          </p:nvSpPr>
          <p:spPr>
            <a:xfrm>
              <a:off x="3866399" y="26895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3891960" y="30592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6" name="Figura a mano libera 65"/>
            <p:cNvSpPr/>
            <p:nvPr/>
          </p:nvSpPr>
          <p:spPr>
            <a:xfrm>
              <a:off x="4003199" y="330552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7" name="Figura a mano libera 66"/>
            <p:cNvSpPr/>
            <p:nvPr/>
          </p:nvSpPr>
          <p:spPr>
            <a:xfrm>
              <a:off x="4602960" y="275759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8" name="Figura a mano libera 67"/>
            <p:cNvSpPr/>
            <p:nvPr/>
          </p:nvSpPr>
          <p:spPr>
            <a:xfrm>
              <a:off x="4753800" y="2921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69" name="Figura a mano libera 68"/>
            <p:cNvSpPr/>
            <p:nvPr/>
          </p:nvSpPr>
          <p:spPr>
            <a:xfrm>
              <a:off x="4180680" y="3740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0" name="Figura a mano libera 69"/>
            <p:cNvSpPr/>
            <p:nvPr/>
          </p:nvSpPr>
          <p:spPr>
            <a:xfrm>
              <a:off x="3852359" y="37148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1" name="Figura a mano libera 70"/>
            <p:cNvSpPr/>
            <p:nvPr/>
          </p:nvSpPr>
          <p:spPr>
            <a:xfrm>
              <a:off x="4030200" y="2921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2" name="Figura a mano libera 71"/>
            <p:cNvSpPr/>
            <p:nvPr/>
          </p:nvSpPr>
          <p:spPr>
            <a:xfrm>
              <a:off x="4249080" y="300384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3" name="Figura a mano libera 72"/>
            <p:cNvSpPr/>
            <p:nvPr/>
          </p:nvSpPr>
          <p:spPr>
            <a:xfrm>
              <a:off x="4301640" y="268956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4" name="Figura a mano libera 73"/>
            <p:cNvSpPr/>
            <p:nvPr/>
          </p:nvSpPr>
          <p:spPr>
            <a:xfrm>
              <a:off x="4425480" y="29214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5" name="Figura a mano libera 74"/>
            <p:cNvSpPr/>
            <p:nvPr/>
          </p:nvSpPr>
          <p:spPr>
            <a:xfrm>
              <a:off x="4015800" y="36072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6" name="Figura a mano libera 75"/>
            <p:cNvSpPr/>
            <p:nvPr/>
          </p:nvSpPr>
          <p:spPr>
            <a:xfrm>
              <a:off x="4656960" y="3098879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  <p:sp>
          <p:nvSpPr>
            <p:cNvPr id="77" name="Figura a mano libera 76"/>
            <p:cNvSpPr/>
            <p:nvPr/>
          </p:nvSpPr>
          <p:spPr>
            <a:xfrm>
              <a:off x="4425480" y="3607200"/>
              <a:ext cx="307800" cy="363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1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it-IT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GillSans Bold" pitchFamily="34"/>
                  <a:ea typeface="Microsoft YaHei" pitchFamily="2"/>
                  <a:cs typeface="Microsoft YaHei" pitchFamily="2"/>
                </a:rPr>
                <a:t>*</a:t>
              </a:r>
            </a:p>
          </p:txBody>
        </p:sp>
      </p:grpSp>
      <p:sp>
        <p:nvSpPr>
          <p:cNvPr id="78" name="Figura a mano libera 77"/>
          <p:cNvSpPr/>
          <p:nvPr/>
        </p:nvSpPr>
        <p:spPr>
          <a:xfrm>
            <a:off x="2751839" y="2391120"/>
            <a:ext cx="138420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Acylcarnitines</a:t>
            </a:r>
          </a:p>
        </p:txBody>
      </p:sp>
      <p:sp>
        <p:nvSpPr>
          <p:cNvPr id="79" name="Figura a mano libera 78"/>
          <p:cNvSpPr/>
          <p:nvPr/>
        </p:nvSpPr>
        <p:spPr>
          <a:xfrm>
            <a:off x="4250520" y="323856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0" name="Figura a mano libera 79"/>
          <p:cNvSpPr/>
          <p:nvPr/>
        </p:nvSpPr>
        <p:spPr>
          <a:xfrm>
            <a:off x="4492080" y="3264120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1" name="Figura a mano libera 80"/>
          <p:cNvSpPr/>
          <p:nvPr/>
        </p:nvSpPr>
        <p:spPr>
          <a:xfrm>
            <a:off x="4707720" y="3314879"/>
            <a:ext cx="30780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GillSans Bold" pitchFamily="34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1688122" y="5009398"/>
            <a:ext cx="6735877" cy="644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Seleziono frammenti ottenuti da composti simili, studio composti strutturalmente correlati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9078"/>
          <a:stretch/>
        </p:blipFill>
        <p:spPr>
          <a:xfrm>
            <a:off x="792000" y="792000"/>
            <a:ext cx="7762595" cy="50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612900"/>
            <a:ext cx="7848600" cy="3924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82700" y="393700"/>
            <a:ext cx="671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SISTEMI MASSA TANDEM ESEMPIO IL TRIPLO QUADRUPOLO</a:t>
            </a:r>
          </a:p>
        </p:txBody>
      </p:sp>
    </p:spTree>
    <p:extLst>
      <p:ext uri="{BB962C8B-B14F-4D97-AF65-F5344CB8AC3E}">
        <p14:creationId xmlns:p14="http://schemas.microsoft.com/office/powerpoint/2010/main" val="401118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2" y="0"/>
            <a:ext cx="7371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028320" y="972720"/>
            <a:ext cx="3123720" cy="4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t_Lectemplate">
  <a:themeElements>
    <a:clrScheme name="Prot_Lec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t_Lec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Prot_Lec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_Lec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578</Words>
  <Application>Microsoft Office PowerPoint</Application>
  <PresentationFormat>Presentazione su schermo (4:3)</PresentationFormat>
  <Paragraphs>262</Paragraphs>
  <Slides>59</Slides>
  <Notes>41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59</vt:i4>
      </vt:variant>
    </vt:vector>
  </HeadingPairs>
  <TitlesOfParts>
    <vt:vector size="70" baseType="lpstr">
      <vt:lpstr>Arial</vt:lpstr>
      <vt:lpstr>Arial Black</vt:lpstr>
      <vt:lpstr>Calibri</vt:lpstr>
      <vt:lpstr>Century Gothic</vt:lpstr>
      <vt:lpstr>GillSans Bold</vt:lpstr>
      <vt:lpstr>Helvetica</vt:lpstr>
      <vt:lpstr>Symbol</vt:lpstr>
      <vt:lpstr>Times</vt:lpstr>
      <vt:lpstr>Times New Roman</vt:lpstr>
      <vt:lpstr>Predefinito</vt:lpstr>
      <vt:lpstr>1_Prot_Lectemplate</vt:lpstr>
      <vt:lpstr>Presentazione standard di PowerPoint</vt:lpstr>
      <vt:lpstr>Presentazione standard di PowerPoint</vt:lpstr>
      <vt:lpstr>Presentazione standard di PowerPoint</vt:lpstr>
      <vt:lpstr>Quadrupole Mass Ion Filter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Ion Trap (trappola o gabbia ionica)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Time of Flight -TOF</vt:lpstr>
      <vt:lpstr>Presentazione standard di PowerPoint</vt:lpstr>
      <vt:lpstr>Presentazione standard di PowerPoint</vt:lpstr>
      <vt:lpstr>Presentazione standard di PowerPoint</vt:lpstr>
      <vt:lpstr>Mass accuracy</vt:lpstr>
      <vt:lpstr>Exact Mass Determination</vt:lpstr>
      <vt:lpstr>TOF Principles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Product Ion Scan (PI)</vt:lpstr>
      <vt:lpstr>Presentazione standard di PowerPoint</vt:lpstr>
      <vt:lpstr>Q-TOF Mass Analyzer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sda</dc:creator>
  <cp:lastModifiedBy>Dall'Acqua Stefano</cp:lastModifiedBy>
  <cp:revision>295</cp:revision>
  <dcterms:created xsi:type="dcterms:W3CDTF">2007-11-06T11:57:45Z</dcterms:created>
  <dcterms:modified xsi:type="dcterms:W3CDTF">2023-10-10T08:05:11Z</dcterms:modified>
</cp:coreProperties>
</file>