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Helvetica World Bold" charset="1" panose="020B0800040000020004"/>
      <p:regular r:id="rId22"/>
    </p:embeddedFont>
    <p:embeddedFont>
      <p:font typeface="Libre Baskerville Italics" charset="1" panose="02000000000000000000"/>
      <p:regular r:id="rId23"/>
    </p:embeddedFont>
    <p:embeddedFont>
      <p:font typeface="Helvetica World" charset="1" panose="020B0500040000020004"/>
      <p:regular r:id="rId24"/>
    </p:embeddedFont>
    <p:embeddedFont>
      <p:font typeface="Libre Baskerville" charset="1" panose="02000000000000000000"/>
      <p:regular r:id="rId25"/>
    </p:embeddedFont>
    <p:embeddedFont>
      <p:font typeface="Libre Baskerville Bold" charset="1" panose="02000000000000000000"/>
      <p:regular r:id="rId26"/>
    </p:embeddedFont>
    <p:embeddedFont>
      <p:font typeface="Canva Sans Bold" charset="1" panose="020B0803030501040103"/>
      <p:regular r:id="rId27"/>
    </p:embeddedFont>
    <p:embeddedFont>
      <p:font typeface="Helvetica World Bold Italics" charset="1" panose="020B0800040000090004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8486264" y="9258300"/>
            <a:ext cx="1315472" cy="0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2973397" y="0"/>
            <a:ext cx="5187780" cy="2323693"/>
          </a:xfrm>
          <a:custGeom>
            <a:avLst/>
            <a:gdLst/>
            <a:ahLst/>
            <a:cxnLst/>
            <a:rect r="r" b="b" t="t" l="l"/>
            <a:pathLst>
              <a:path h="2323693" w="5187780">
                <a:moveTo>
                  <a:pt x="0" y="0"/>
                </a:moveTo>
                <a:lnTo>
                  <a:pt x="5187780" y="0"/>
                </a:lnTo>
                <a:lnTo>
                  <a:pt x="5187780" y="2323693"/>
                </a:lnTo>
                <a:lnTo>
                  <a:pt x="0" y="2323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31989" y="4165600"/>
            <a:ext cx="14624022" cy="2302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  <a:spcBef>
                <a:spcPct val="0"/>
              </a:spcBef>
            </a:pPr>
            <a:r>
              <a:rPr lang="en-US" b="true" sz="8000" spc="-160">
                <a:solidFill>
                  <a:srgbClr val="11111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Trattamenti farmacologici per le questioni alcol-correlate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544384" y="8545830"/>
            <a:ext cx="120229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0"/>
              </a:lnSpc>
              <a:spcBef>
                <a:spcPct val="0"/>
              </a:spcBef>
            </a:pPr>
            <a:r>
              <a:rPr lang="en-US" sz="4200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lorenzo Amaducci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96913" y="0"/>
            <a:ext cx="9491087" cy="10287000"/>
            <a:chOff x="0" y="0"/>
            <a:chExt cx="12654782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868" t="0" r="3868" b="0"/>
            <a:stretch>
              <a:fillRect/>
            </a:stretch>
          </p:blipFill>
          <p:spPr>
            <a:xfrm flipH="false" flipV="false">
              <a:off x="0" y="0"/>
              <a:ext cx="12654782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388777" y="765493"/>
            <a:ext cx="3376344" cy="593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</a:pPr>
            <a:r>
              <a:rPr lang="en-US" b="true" sz="3999">
                <a:solidFill>
                  <a:srgbClr val="29292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Acamprosato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88777" y="1724699"/>
            <a:ext cx="8032532" cy="790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Derivato sintetico di un amminoacido strutturalmente simile al GABA, ha azione anti-craving che deriva dalla modulazione della trasmissione GABAergica e glutamatergica.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 sua azione sui canali del calcio porta a riduzione dell’eccitabilità neuronale (Chic</a:t>
            </a: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 et al, 2000).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Riduce il numero di ricadute e aumenta i giorni di astinenza rispetto ad altri trattamenti farmacologici (Paille et al,1995; Sass et al, 1996).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Buona tollerabilità (unico effetto collaterale molto comune è la diarrea) e assenza di interazioni con alcol → uno dei farmaci più prescritti.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Dosaggi</a:t>
            </a: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50 mg/die per os oppure 380 mg/mese im, per tre mesi.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96913" y="0"/>
            <a:ext cx="9491087" cy="10287000"/>
            <a:chOff x="0" y="0"/>
            <a:chExt cx="12654782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9276" t="0" r="19276" b="0"/>
            <a:stretch>
              <a:fillRect/>
            </a:stretch>
          </p:blipFill>
          <p:spPr>
            <a:xfrm flipH="false" flipV="false">
              <a:off x="0" y="0"/>
              <a:ext cx="12654782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308853" y="435610"/>
            <a:ext cx="3679976" cy="593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</a:pPr>
            <a:r>
              <a:rPr lang="en-US" b="true" sz="3999">
                <a:solidFill>
                  <a:srgbClr val="29292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Sodio Oxibato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08853" y="1151395"/>
            <a:ext cx="8192381" cy="873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i="true" b="true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Alco</a:t>
            </a: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ver 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è il nome commerciale del </a:t>
            </a: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sodio oxibato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forma farmaceutica più stabile e utilizzata della molecola di </a:t>
            </a: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acido gamma-idrossibutirrico 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(</a:t>
            </a: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GHB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), metabolita del GABA.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Meccanismo d’azione non ancora chiarito: si comporta come antagonista dei recettori del GABA. L’inibizione del rilascio di questa molecola verifica un aumento dei livelli di dopamina e serotonina → produce effetti gratificanti, la percezione da parte dei pazienti è alla base della sua efficacia nella riduzione del craving alcolico oltre che nella prevenzione delle crisi astinenziali.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Maggiore efficacia nel raggiungere la totale astinenza rispetto al Naltrexone (Caputo et al, 2003), in uno studio il 78% dei pazienti ha raggiunto la completa astinenza in seguito all trattamento, della durata di 6 mesi con </a:t>
            </a: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50 mg/kg/die per os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suddivisi in 3 dosi.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Alto rischio abuso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10% dei pazienti incrementano il dosaggio di GHB anche di 6-7 volte.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Pazienti non responder alla somministrazione del GHB in 3 dosi giornaliere traggono beneficio dal frazionamento dello stesso dosaggio in 6 dosi (ogni 4 ore) (Addolorato et al, 2000) → minor rischio di abuso.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25488" y="0"/>
            <a:ext cx="9491087" cy="10287000"/>
            <a:chOff x="0" y="0"/>
            <a:chExt cx="12654782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9276" t="0" r="19276" b="0"/>
            <a:stretch>
              <a:fillRect/>
            </a:stretch>
          </p:blipFill>
          <p:spPr>
            <a:xfrm flipH="false" flipV="false">
              <a:off x="0" y="0"/>
              <a:ext cx="12654782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338234" y="765493"/>
            <a:ext cx="2655739" cy="593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</a:pPr>
            <a:r>
              <a:rPr lang="en-US" b="true" sz="3999">
                <a:solidFill>
                  <a:srgbClr val="29292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Baclofene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8234" y="1720374"/>
            <a:ext cx="8278325" cy="7802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Ancora off-label, sta entrando nelle linee guida europee (Francia nel 2014).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Omologo strutturale del GHB.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Riduce sia il craving da alcol sia il “pensiero ossessivo” dell’alcol, presente soprattutto nella prima fase del trattamento e responsabile spesso di ricadute.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Efficace nell’indurre il raggiungimento ed il mantenimento dell’astinenza da bevande alcoliche in pazienti alcolisti trattati con dosaggio di 15 mg/die frazionati in 3 somministrazioni giornaliere per i primi 3 giorni ed incrementando il dosaggio a 30 mg/die sempre in 3 somministrazioni per 4 settimane (Addolorato et al, 2006).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Molto maneggevole, privo di rischi di abuso e di effetti collaterali considerevoli (Addolorato et al, 2005) se non sonnolenza (facilmente gestibile aggiustando la dose).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Efficace anche nella Sindrome da astinenza alcolica, perfino nel delirium tremens (Addolorato et al, 2002; Addolorato et al, 2003).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Efficace in pazienti con AUD e affetti da epatopatia avanzata (cirrosi epatica classe B e C) (Addolorato et al, 2007).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8782" y="708233"/>
            <a:ext cx="13818687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00"/>
              </a:lnSpc>
              <a:spcBef>
                <a:spcPct val="0"/>
              </a:spcBef>
            </a:pPr>
            <a:r>
              <a:rPr lang="en-US" b="true" sz="4800">
                <a:solidFill>
                  <a:srgbClr val="29292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Trattamenti per l’Intossicazione Acuta Alcolica</a:t>
            </a:r>
          </a:p>
        </p:txBody>
      </p:sp>
      <p:sp>
        <p:nvSpPr>
          <p:cNvPr name="AutoShape 3" id="3"/>
          <p:cNvSpPr/>
          <p:nvPr/>
        </p:nvSpPr>
        <p:spPr>
          <a:xfrm>
            <a:off x="268782" y="628650"/>
            <a:ext cx="1315472" cy="0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087469" y="1432133"/>
            <a:ext cx="3832629" cy="5117962"/>
          </a:xfrm>
          <a:custGeom>
            <a:avLst/>
            <a:gdLst/>
            <a:ahLst/>
            <a:cxnLst/>
            <a:rect r="r" b="b" t="t" l="l"/>
            <a:pathLst>
              <a:path h="5117962" w="3832629">
                <a:moveTo>
                  <a:pt x="0" y="0"/>
                </a:moveTo>
                <a:lnTo>
                  <a:pt x="3832629" y="0"/>
                </a:lnTo>
                <a:lnTo>
                  <a:pt x="3832629" y="5117962"/>
                </a:lnTo>
                <a:lnTo>
                  <a:pt x="0" y="511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95930" y="6970633"/>
            <a:ext cx="2748070" cy="3271511"/>
          </a:xfrm>
          <a:custGeom>
            <a:avLst/>
            <a:gdLst/>
            <a:ahLst/>
            <a:cxnLst/>
            <a:rect r="r" b="b" t="t" l="l"/>
            <a:pathLst>
              <a:path h="3271511" w="2748070">
                <a:moveTo>
                  <a:pt x="0" y="0"/>
                </a:moveTo>
                <a:lnTo>
                  <a:pt x="2748070" y="0"/>
                </a:lnTo>
                <a:lnTo>
                  <a:pt x="2748070" y="3271511"/>
                </a:lnTo>
                <a:lnTo>
                  <a:pt x="0" y="3271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8782" y="1660763"/>
            <a:ext cx="13818687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Può provocare depressione respiratoria, ipotensione arteriosa, coma, decesso.</a:t>
            </a:r>
          </a:p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Dose fatale molto variabile a causa delle differenze individuali nel suo metabolismo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2875518"/>
            <a:ext cx="13559269" cy="409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IAA lieve/moderata</a:t>
            </a:r>
            <a:r>
              <a:rPr lang="en-US" sz="2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(alcolemia </a:t>
            </a:r>
            <a:r>
              <a:rPr lang="en-US" b="true" sz="28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&lt;1 g/L</a:t>
            </a:r>
            <a:r>
              <a:rPr lang="en-US" sz="2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) </a:t>
            </a:r>
            <a:r>
              <a:rPr lang="en-US" sz="2800" u="sng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non è necessario somministrare alcun farmaco</a:t>
            </a:r>
            <a:r>
              <a:rPr lang="en-US" sz="2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 Monitorare funzioni vitali, se presente disidratazione somministrare liquidi (1500 ml tra soluzione glucosata al 5% e salina).</a:t>
            </a:r>
          </a:p>
          <a:p>
            <a:pPr algn="l" marL="604523" indent="-302261" lvl="1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IAA grave</a:t>
            </a:r>
            <a:r>
              <a:rPr lang="en-US" sz="2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(alcolemia</a:t>
            </a:r>
            <a:r>
              <a:rPr lang="en-US" b="true" sz="28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&gt;1 g/L</a:t>
            </a:r>
            <a:r>
              <a:rPr lang="en-US" sz="2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) supportare meccanicamente la ventilazione, individuare eventuali cause addizionali di coma, correggere ipoglicemia (soluzione glucosata al 5%), squilibri idro-elettrolitici e l’equilibrio acido-base. Somministrare vitamine del gruppo B e C. Farmaco per ridurre l’alcolemia: </a:t>
            </a:r>
            <a:r>
              <a:rPr lang="en-US" b="true" sz="28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metadoxina </a:t>
            </a:r>
            <a:r>
              <a:rPr lang="en-US" sz="2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(900 mg in ev) accelera eliminazione etanolo.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8782" y="7961233"/>
            <a:ext cx="5865969" cy="53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Fase di Sindrome post-sborinia ⟶ 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8782" y="708233"/>
            <a:ext cx="15569802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00"/>
              </a:lnSpc>
              <a:spcBef>
                <a:spcPct val="0"/>
              </a:spcBef>
            </a:pPr>
            <a:r>
              <a:rPr lang="en-US" b="true" sz="4800">
                <a:solidFill>
                  <a:srgbClr val="29292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Trattamenti farmacologici e non per la Sindrome da Astinenza da Alcol</a:t>
            </a:r>
          </a:p>
        </p:txBody>
      </p:sp>
      <p:sp>
        <p:nvSpPr>
          <p:cNvPr name="AutoShape 3" id="3"/>
          <p:cNvSpPr/>
          <p:nvPr/>
        </p:nvSpPr>
        <p:spPr>
          <a:xfrm>
            <a:off x="268782" y="628650"/>
            <a:ext cx="1315472" cy="0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09437" y="2804695"/>
            <a:ext cx="3143412" cy="4686883"/>
          </a:xfrm>
          <a:custGeom>
            <a:avLst/>
            <a:gdLst/>
            <a:ahLst/>
            <a:cxnLst/>
            <a:rect r="r" b="b" t="t" l="l"/>
            <a:pathLst>
              <a:path h="4686883" w="3143412">
                <a:moveTo>
                  <a:pt x="0" y="0"/>
                </a:moveTo>
                <a:lnTo>
                  <a:pt x="3143412" y="0"/>
                </a:lnTo>
                <a:lnTo>
                  <a:pt x="3143412" y="4686883"/>
                </a:lnTo>
                <a:lnTo>
                  <a:pt x="0" y="46868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52849" y="3071395"/>
            <a:ext cx="2936721" cy="5334214"/>
          </a:xfrm>
          <a:custGeom>
            <a:avLst/>
            <a:gdLst/>
            <a:ahLst/>
            <a:cxnLst/>
            <a:rect r="r" b="b" t="t" l="l"/>
            <a:pathLst>
              <a:path h="5334214" w="2936721">
                <a:moveTo>
                  <a:pt x="0" y="0"/>
                </a:moveTo>
                <a:lnTo>
                  <a:pt x="2936722" y="0"/>
                </a:lnTo>
                <a:lnTo>
                  <a:pt x="2936722" y="5334214"/>
                </a:lnTo>
                <a:lnTo>
                  <a:pt x="0" y="533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89571" y="3071395"/>
            <a:ext cx="3256340" cy="4253365"/>
          </a:xfrm>
          <a:custGeom>
            <a:avLst/>
            <a:gdLst/>
            <a:ahLst/>
            <a:cxnLst/>
            <a:rect r="r" b="b" t="t" l="l"/>
            <a:pathLst>
              <a:path h="4253365" w="3256340">
                <a:moveTo>
                  <a:pt x="0" y="0"/>
                </a:moveTo>
                <a:lnTo>
                  <a:pt x="3256339" y="0"/>
                </a:lnTo>
                <a:lnTo>
                  <a:pt x="3256339" y="4253365"/>
                </a:lnTo>
                <a:lnTo>
                  <a:pt x="0" y="4253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406791" y="3185325"/>
            <a:ext cx="6063423" cy="5220284"/>
          </a:xfrm>
          <a:custGeom>
            <a:avLst/>
            <a:gdLst/>
            <a:ahLst/>
            <a:cxnLst/>
            <a:rect r="r" b="b" t="t" l="l"/>
            <a:pathLst>
              <a:path h="5220284" w="6063423">
                <a:moveTo>
                  <a:pt x="0" y="0"/>
                </a:moveTo>
                <a:lnTo>
                  <a:pt x="6063423" y="0"/>
                </a:lnTo>
                <a:lnTo>
                  <a:pt x="6063423" y="5220284"/>
                </a:lnTo>
                <a:lnTo>
                  <a:pt x="0" y="52202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9437" y="2313840"/>
            <a:ext cx="883456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Scala CIWA-Ar per valutare la necessità di trattamento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06791" y="2313840"/>
            <a:ext cx="5513547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Permette di individuare 3 categorie: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73269" y="9191625"/>
            <a:ext cx="1219962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 differenziare tra  quadri clinici che necessitano trattamenti farmacologici e no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61827" y="6777355"/>
            <a:ext cx="6591767" cy="3350815"/>
          </a:xfrm>
          <a:custGeom>
            <a:avLst/>
            <a:gdLst/>
            <a:ahLst/>
            <a:cxnLst/>
            <a:rect r="r" b="b" t="t" l="l"/>
            <a:pathLst>
              <a:path h="3350815" w="6591767">
                <a:moveTo>
                  <a:pt x="0" y="0"/>
                </a:moveTo>
                <a:lnTo>
                  <a:pt x="6591767" y="0"/>
                </a:lnTo>
                <a:lnTo>
                  <a:pt x="6591767" y="3350815"/>
                </a:lnTo>
                <a:lnTo>
                  <a:pt x="0" y="3350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402590"/>
            <a:ext cx="5803225" cy="1185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Trattamenti non farmacologici</a:t>
            </a:r>
          </a:p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(CIWA-Ar &lt; 8)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964863" y="402590"/>
            <a:ext cx="5746195" cy="1185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Trattamenti farmacologici</a:t>
            </a:r>
          </a:p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(CIWA-Ar &gt; 8)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85731" y="1803035"/>
            <a:ext cx="5746195" cy="548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Obiettivo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minimizzare la severità 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dei sintomi al fine di prevenire convulsioni e Delirium Tremens.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Supporto infermieristico finalizzato alla gestione dei parametri vitali (pressione arteriosa, frequenza cardiaca, temperatura corporea) e rassicurazione del paziente oltre a medesimi procedimenti della intossicazione acuta alcolica.</a:t>
            </a: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461827" y="1521460"/>
            <a:ext cx="10602786" cy="5131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Benzo</a:t>
            </a:r>
            <a:r>
              <a:rPr lang="en-US" sz="27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diazepine 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sono il gold standard per il trattamento farmacologico della sindrome da astinenza di alcol. Unici farmaci che hanno dimostrato di </a:t>
            </a:r>
            <a:r>
              <a:rPr lang="en-US" sz="2799" u="sng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prevenire l’insorgenza delle convulsione ed il Delirium Tremens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Benzodiazepine a </a:t>
            </a:r>
            <a:r>
              <a:rPr lang="en-US" b="true" sz="27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lunga emivita 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(</a:t>
            </a:r>
            <a:r>
              <a:rPr lang="en-US" b="true" sz="27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diazepam 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 </a:t>
            </a:r>
            <a:r>
              <a:rPr lang="en-US" b="true" sz="27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clordiazepossido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) prima scelta per il trattamento della sindrome da astinenza da alcol.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Benzodiazepine a </a:t>
            </a:r>
            <a:r>
              <a:rPr lang="en-US" b="true" sz="27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breve emivita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(</a:t>
            </a:r>
            <a:r>
              <a:rPr lang="en-US" b="true" sz="27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lorazepam 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 </a:t>
            </a:r>
            <a:r>
              <a:rPr lang="en-US" b="true" sz="27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oxazepam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) indicate per anziani e utenti con epatopatia cronica di grado avanzato.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053594" y="7024648"/>
            <a:ext cx="3596841" cy="2799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 BDZs </a:t>
            </a:r>
            <a:r>
              <a:rPr lang="en-US" sz="23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devono essere </a:t>
            </a:r>
            <a:r>
              <a:rPr lang="en-US" sz="2300" u="sng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somministrate a intervalli regolari indipendentemente dai sintomi del paziente</a:t>
            </a:r>
            <a:r>
              <a:rPr lang="en-US" sz="23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riducendo la dose del 25% ogni giorno a partire dal 4° giorno fino al 7°.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23606" y="3525718"/>
            <a:ext cx="11040788" cy="3235564"/>
          </a:xfrm>
          <a:custGeom>
            <a:avLst/>
            <a:gdLst/>
            <a:ahLst/>
            <a:cxnLst/>
            <a:rect r="r" b="b" t="t" l="l"/>
            <a:pathLst>
              <a:path h="3235564" w="11040788">
                <a:moveTo>
                  <a:pt x="0" y="0"/>
                </a:moveTo>
                <a:lnTo>
                  <a:pt x="11040788" y="0"/>
                </a:lnTo>
                <a:lnTo>
                  <a:pt x="11040788" y="3235564"/>
                </a:lnTo>
                <a:lnTo>
                  <a:pt x="0" y="323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95051" y="2005051"/>
            <a:ext cx="10497897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 benzo</a:t>
            </a: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diazepine non sono sufficienti → associare alfa-2-agonisti, beta-bloccanti, neurolettici e anticonvulsivanti.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50781" y="0"/>
            <a:ext cx="5786437" cy="10287000"/>
          </a:xfrm>
          <a:custGeom>
            <a:avLst/>
            <a:gdLst/>
            <a:ahLst/>
            <a:cxnLst/>
            <a:rect r="r" b="b" t="t" l="l"/>
            <a:pathLst>
              <a:path h="10287000" w="5786437">
                <a:moveTo>
                  <a:pt x="0" y="0"/>
                </a:moveTo>
                <a:lnTo>
                  <a:pt x="5786438" y="0"/>
                </a:lnTo>
                <a:lnTo>
                  <a:pt x="57864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01562" y="0"/>
            <a:ext cx="5786438" cy="10287000"/>
          </a:xfrm>
          <a:custGeom>
            <a:avLst/>
            <a:gdLst/>
            <a:ahLst/>
            <a:cxnLst/>
            <a:rect r="r" b="b" t="t" l="l"/>
            <a:pathLst>
              <a:path h="10287000" w="5786438">
                <a:moveTo>
                  <a:pt x="0" y="0"/>
                </a:moveTo>
                <a:lnTo>
                  <a:pt x="5786438" y="0"/>
                </a:lnTo>
                <a:lnTo>
                  <a:pt x="57864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381" y="33338"/>
            <a:ext cx="5786437" cy="10287000"/>
          </a:xfrm>
          <a:custGeom>
            <a:avLst/>
            <a:gdLst/>
            <a:ahLst/>
            <a:cxnLst/>
            <a:rect r="r" b="b" t="t" l="l"/>
            <a:pathLst>
              <a:path h="10287000" w="5786437">
                <a:moveTo>
                  <a:pt x="0" y="0"/>
                </a:moveTo>
                <a:lnTo>
                  <a:pt x="5786437" y="0"/>
                </a:lnTo>
                <a:lnTo>
                  <a:pt x="5786437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81673" y="3128327"/>
            <a:ext cx="2418328" cy="4049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L’atto 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 bere si precisa per 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l’individuo 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 rapporto alla 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cultura prevalente 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nel suo ambiente e nel suo 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contesto socio-antropologico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</a:t>
            </a: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950101" y="2869247"/>
            <a:ext cx="2387797" cy="440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Il comportamento 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del bere e le relative 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culture di consumo e dell’abuso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sono condizionate da 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fattori contestuali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che concorrono in modo rilevante a segnare gli stili e le modalità del bere.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200883" y="3650297"/>
            <a:ext cx="2387797" cy="2816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Stu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dio comparativo ECAS promosso dall’UE: 15 paesi tra ‘50 e ‘95 → 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omogeneizzazione dei modelli del bere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96913" y="0"/>
            <a:ext cx="9491087" cy="10287000"/>
            <a:chOff x="0" y="0"/>
            <a:chExt cx="12654782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5364" r="0" b="5364"/>
            <a:stretch>
              <a:fillRect/>
            </a:stretch>
          </p:blipFill>
          <p:spPr>
            <a:xfrm flipH="false" flipV="false">
              <a:off x="0" y="0"/>
              <a:ext cx="12654782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028700" y="280391"/>
            <a:ext cx="6752687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</a:pPr>
            <a:r>
              <a:rPr lang="en-US" sz="3999">
                <a:solidFill>
                  <a:srgbClr val="29292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 patologie alcol-indotte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70520" y="981075"/>
            <a:ext cx="5469047" cy="9248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Complicanze neurologiche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Encefalopatia di Wernicke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Sindrome di Korsakoff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Atrofia cerebellare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Polineuropatia periferica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Complicanze gastrointestinali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Complicanze epato-biliari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Steatosi, epatite alcolica, cirrosi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Complicanze cardiovascolari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Cardiomiopatia e patologie vascolari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Complicanze immunitarie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Complicanze endocrino-metaboliche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Complicanze ematologiche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Complicanze muscolo-scheletriche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Miopatia alcolica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Osteoporosi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Neoplasie alcol-correlate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Mammella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Cavo orale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Esofago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Fegato (epatocarcinoma)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Colon-retto</a:t>
            </a:r>
          </a:p>
          <a:p>
            <a:pPr algn="l" marL="0" indent="0" lvl="0">
              <a:lnSpc>
                <a:spcPts val="30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10892" y="3107842"/>
            <a:ext cx="4466215" cy="5137712"/>
            <a:chOff x="0" y="0"/>
            <a:chExt cx="5954954" cy="6850283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5954954" cy="6850283"/>
            </a:xfrm>
            <a:prstGeom prst="rect">
              <a:avLst/>
            </a:prstGeom>
            <a:solidFill>
              <a:srgbClr val="CF8F45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796333" y="3107842"/>
            <a:ext cx="4466215" cy="5137712"/>
            <a:chOff x="0" y="0"/>
            <a:chExt cx="5954954" cy="6850283"/>
          </a:xfrm>
        </p:grpSpPr>
        <p:sp>
          <p:nvSpPr>
            <p:cNvPr name="AutoShape 5" id="5"/>
            <p:cNvSpPr/>
            <p:nvPr/>
          </p:nvSpPr>
          <p:spPr>
            <a:xfrm>
              <a:off x="0" y="0"/>
              <a:ext cx="5954954" cy="6850283"/>
            </a:xfrm>
            <a:prstGeom prst="rect">
              <a:avLst/>
            </a:prstGeom>
            <a:solidFill>
              <a:srgbClr val="CF8F45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3107842"/>
            <a:ext cx="4466215" cy="5137712"/>
            <a:chOff x="0" y="0"/>
            <a:chExt cx="5954954" cy="6850283"/>
          </a:xfrm>
        </p:grpSpPr>
        <p:sp>
          <p:nvSpPr>
            <p:cNvPr name="AutoShape 7" id="7"/>
            <p:cNvSpPr/>
            <p:nvPr/>
          </p:nvSpPr>
          <p:spPr>
            <a:xfrm>
              <a:off x="0" y="0"/>
              <a:ext cx="5954954" cy="6850283"/>
            </a:xfrm>
            <a:prstGeom prst="rect">
              <a:avLst/>
            </a:prstGeom>
            <a:solidFill>
              <a:srgbClr val="CF8F45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1104900"/>
            <a:ext cx="8115300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00"/>
              </a:lnSpc>
              <a:spcBef>
                <a:spcPct val="0"/>
              </a:spcBef>
            </a:pPr>
            <a:r>
              <a:rPr lang="en-US" b="true" sz="4800">
                <a:solidFill>
                  <a:srgbClr val="29292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Le questioni alcol-correlate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4940" y="2142248"/>
            <a:ext cx="5473735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Alcol Use Disorder</a:t>
            </a: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(AUD)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10892" y="1846021"/>
            <a:ext cx="4466215" cy="1185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Intossicazione Alcolica Acuta </a:t>
            </a: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(IAA)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314939" y="1846021"/>
            <a:ext cx="5429004" cy="1185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Sindrome da Astinenza da Alcol </a:t>
            </a: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(SAA)</a:t>
            </a:r>
          </a:p>
        </p:txBody>
      </p:sp>
      <p:sp>
        <p:nvSpPr>
          <p:cNvPr name="AutoShape 12" id="12"/>
          <p:cNvSpPr/>
          <p:nvPr/>
        </p:nvSpPr>
        <p:spPr>
          <a:xfrm>
            <a:off x="1028700" y="669898"/>
            <a:ext cx="1315472" cy="0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12796333" y="3341164"/>
            <a:ext cx="4462967" cy="490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1768" indent="-230884" lvl="1">
              <a:lnSpc>
                <a:spcPts val="2994"/>
              </a:lnSpc>
              <a:buAutoNum type="arabicPeriod" startAt="1"/>
            </a:pPr>
            <a:r>
              <a:rPr lang="en-US" b="true" sz="2138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</a:t>
            </a:r>
            <a:r>
              <a:rPr lang="en-US" b="true" sz="2138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AA minore</a:t>
            </a:r>
            <a:r>
              <a:rPr lang="en-US" sz="2138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(tremore alle mani e alla lingua, nausea, sudorazione, astenia, irritabilità, ansia e insonnia)</a:t>
            </a:r>
          </a:p>
          <a:p>
            <a:pPr algn="l" marL="461768" indent="-230884" lvl="1">
              <a:lnSpc>
                <a:spcPts val="2994"/>
              </a:lnSpc>
              <a:buAutoNum type="arabicPeriod" startAt="1"/>
            </a:pPr>
            <a:r>
              <a:rPr lang="en-US" b="true" sz="2138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Allucinosi alcolica</a:t>
            </a:r>
            <a:r>
              <a:rPr lang="en-US" sz="2138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(+ allucinazioni uditive, visive e tattili)</a:t>
            </a:r>
          </a:p>
          <a:p>
            <a:pPr algn="l" marL="461768" indent="-230884" lvl="1">
              <a:lnSpc>
                <a:spcPts val="2994"/>
              </a:lnSpc>
              <a:buAutoNum type="arabicPeriod" startAt="1"/>
            </a:pPr>
            <a:r>
              <a:rPr lang="en-US" b="true" sz="2138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Delirium tremens</a:t>
            </a:r>
            <a:r>
              <a:rPr lang="en-US" sz="2138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(insonnia, agitazione psicomotoria, tremori, disorientamento spazio-temporale, allucinazioni visive, uditive, tattili e convulsioni)</a:t>
            </a:r>
          </a:p>
          <a:p>
            <a:pPr algn="l">
              <a:lnSpc>
                <a:spcPts val="2994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350319" y="4047923"/>
            <a:ext cx="3822978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Pattern problematico </a:t>
            </a: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 uso dell’alcol che porta a disagio e compromissione clinicamente significativi.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79971" y="3781223"/>
            <a:ext cx="4128058" cy="372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</a:t>
            </a: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tato di ubriachezza conseguenze all’ingestione in un breve periodo di tempo, di una elevata quantità di bevande alcoliche (Alcolemia &gt; 1 g/L).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43000"/>
            <a:ext cx="16230600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00"/>
              </a:lnSpc>
              <a:spcBef>
                <a:spcPct val="0"/>
              </a:spcBef>
            </a:pPr>
            <a:r>
              <a:rPr lang="en-US" b="true" sz="4800">
                <a:solidFill>
                  <a:srgbClr val="29292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Trattamento della disassuefazione e prevenzione della ricaduta nel paziente con Disturbo da Uso di Alcol</a:t>
            </a:r>
          </a:p>
        </p:txBody>
      </p:sp>
      <p:sp>
        <p:nvSpPr>
          <p:cNvPr name="AutoShape 3" id="3"/>
          <p:cNvSpPr/>
          <p:nvPr/>
        </p:nvSpPr>
        <p:spPr>
          <a:xfrm>
            <a:off x="1028700" y="1066800"/>
            <a:ext cx="1315472" cy="0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5400000">
            <a:off x="14070453" y="6394774"/>
            <a:ext cx="912634" cy="1308436"/>
          </a:xfrm>
          <a:custGeom>
            <a:avLst/>
            <a:gdLst/>
            <a:ahLst/>
            <a:cxnLst/>
            <a:rect r="r" b="b" t="t" l="l"/>
            <a:pathLst>
              <a:path h="1308436" w="912634">
                <a:moveTo>
                  <a:pt x="0" y="0"/>
                </a:moveTo>
                <a:lnTo>
                  <a:pt x="912634" y="0"/>
                </a:lnTo>
                <a:lnTo>
                  <a:pt x="912634" y="1308436"/>
                </a:lnTo>
                <a:lnTo>
                  <a:pt x="0" y="1308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lgDash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1028700" y="4186787"/>
            <a:ext cx="735223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Alto tasso di mortalità e morbidità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345657"/>
            <a:ext cx="735223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Necessità intervento tempestivo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29278" y="3345657"/>
            <a:ext cx="717962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Obiettivo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29278" y="4186787"/>
            <a:ext cx="7430022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Riduzione dell’introito di bevande alcoliche o totale astensione da esse in base alle necessità e obiettivi dell’utente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7596505"/>
            <a:ext cx="7352230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Grazie alla combinazione tra psicoterapia e terapia farmacologica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6755374"/>
            <a:ext cx="735223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Migliori risultati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829278" y="6755374"/>
            <a:ext cx="404327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Ma quali farmaci?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29278" y="7596505"/>
            <a:ext cx="7430022" cy="2462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Utilizzo di diversi principi attivi tra cui scegliere in base alle caratteristiche del paziente, al fine di garantire il miglior profilo di sicurezza e la massima efficacia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180988" y="6100683"/>
            <a:ext cx="189237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Anti-abuse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180988" y="7172325"/>
            <a:ext cx="2328516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Anti-craving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7927" y="2624610"/>
            <a:ext cx="16681373" cy="4453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Inibisce il metabolismo dell’acetal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deide ⟶ aumento della concentrazione plasmatica della sostanza in concomitanza all’assunzione di bevande alcoliche, generando l’insorgenza di: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nausea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senso malessere generale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alterazioni vasomotorie e cardiovascolari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flushing cutaneo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tachicardia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ipotensione arteriosa (con possibile shock)</a:t>
            </a:r>
          </a:p>
          <a:p>
            <a:pPr algn="just">
              <a:lnSpc>
                <a:spcPts val="391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821489" y="3579855"/>
            <a:ext cx="4209002" cy="3670250"/>
          </a:xfrm>
          <a:custGeom>
            <a:avLst/>
            <a:gdLst/>
            <a:ahLst/>
            <a:cxnLst/>
            <a:rect r="r" b="b" t="t" l="l"/>
            <a:pathLst>
              <a:path h="3670250" w="4209002">
                <a:moveTo>
                  <a:pt x="0" y="0"/>
                </a:moveTo>
                <a:lnTo>
                  <a:pt x="4209002" y="0"/>
                </a:lnTo>
                <a:lnTo>
                  <a:pt x="4209002" y="3670251"/>
                </a:lnTo>
                <a:lnTo>
                  <a:pt x="0" y="36702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59391" y="151130"/>
            <a:ext cx="9969218" cy="74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Farmaci ad azione </a:t>
            </a:r>
            <a:r>
              <a:rPr lang="en-US" sz="3999" b="true">
                <a:solidFill>
                  <a:srgbClr val="CF8F45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antiabuse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655177" y="1862455"/>
            <a:ext cx="2977646" cy="74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Disulfiram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7448" y="962025"/>
            <a:ext cx="18053103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Utilizzati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per gli utenti che avvertono la necessità di un “controllo esterno” per mantenere l’astinenza.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Il principale farmaco ad azione di avversione è il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28682" y="6541290"/>
            <a:ext cx="2061719" cy="53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Indicazioni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2226" y="7097706"/>
            <a:ext cx="7934630" cy="2967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Il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paziente deve essere astinente da 12 ore.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Necessario il consenso informato e seguire adeguatamente l’utente che assume tale farmaco.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Controindicazioni: malattie psichiatriche, insufficienza epatica, insufficienza cardiaca e neuropatie.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355874" y="6392855"/>
            <a:ext cx="3349236" cy="53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Posologia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841311" y="6853230"/>
            <a:ext cx="10667805" cy="3462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Via </a:t>
            </a:r>
            <a:r>
              <a:rPr lang="en-US" sz="2799" u="sng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orale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</a:t>
            </a:r>
          </a:p>
          <a:p>
            <a:pPr algn="l" marL="3022597" indent="-503766" lvl="5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Per la prima settimana: 400 mg/die</a:t>
            </a:r>
          </a:p>
          <a:p>
            <a:pPr algn="l" marL="3022597" indent="-503766" lvl="5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Seconda settimana - 6 mesi: 250 mg/die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Via </a:t>
            </a:r>
            <a:r>
              <a:rPr lang="en-US" sz="2799" u="sng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sottocutanea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(impianti che garantiscono lento rilascio della molecola):</a:t>
            </a:r>
          </a:p>
          <a:p>
            <a:pPr algn="l" marL="3022597" indent="-503766" lvl="5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Prima settimana: 400 mg/die</a:t>
            </a:r>
          </a:p>
          <a:p>
            <a:pPr algn="l" marL="3022597" indent="-503766" lvl="5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Seconda settimana: 200 mg/die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74876" y="1948180"/>
            <a:ext cx="5382226" cy="8179675"/>
          </a:xfrm>
          <a:custGeom>
            <a:avLst/>
            <a:gdLst/>
            <a:ahLst/>
            <a:cxnLst/>
            <a:rect r="r" b="b" t="t" l="l"/>
            <a:pathLst>
              <a:path h="8179675" w="5382226">
                <a:moveTo>
                  <a:pt x="0" y="0"/>
                </a:moveTo>
                <a:lnTo>
                  <a:pt x="5382225" y="0"/>
                </a:lnTo>
                <a:lnTo>
                  <a:pt x="5382225" y="8179675"/>
                </a:lnTo>
                <a:lnTo>
                  <a:pt x="0" y="8179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905495" y="4787441"/>
            <a:ext cx="2501153" cy="2501153"/>
          </a:xfrm>
          <a:custGeom>
            <a:avLst/>
            <a:gdLst/>
            <a:ahLst/>
            <a:cxnLst/>
            <a:rect r="r" b="b" t="t" l="l"/>
            <a:pathLst>
              <a:path h="2501153" w="2501153">
                <a:moveTo>
                  <a:pt x="0" y="0"/>
                </a:moveTo>
                <a:lnTo>
                  <a:pt x="2501153" y="0"/>
                </a:lnTo>
                <a:lnTo>
                  <a:pt x="2501153" y="2501153"/>
                </a:lnTo>
                <a:lnTo>
                  <a:pt x="0" y="25011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50680" y="3000695"/>
            <a:ext cx="4132552" cy="2142805"/>
          </a:xfrm>
          <a:custGeom>
            <a:avLst/>
            <a:gdLst/>
            <a:ahLst/>
            <a:cxnLst/>
            <a:rect r="r" b="b" t="t" l="l"/>
            <a:pathLst>
              <a:path h="2142805" w="4132552">
                <a:moveTo>
                  <a:pt x="0" y="0"/>
                </a:moveTo>
                <a:lnTo>
                  <a:pt x="4132552" y="0"/>
                </a:lnTo>
                <a:lnTo>
                  <a:pt x="4132552" y="2142805"/>
                </a:lnTo>
                <a:lnTo>
                  <a:pt x="0" y="21428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841652" y="5648967"/>
            <a:ext cx="5750608" cy="4247933"/>
          </a:xfrm>
          <a:custGeom>
            <a:avLst/>
            <a:gdLst/>
            <a:ahLst/>
            <a:cxnLst/>
            <a:rect r="r" b="b" t="t" l="l"/>
            <a:pathLst>
              <a:path h="4247933" w="5750608">
                <a:moveTo>
                  <a:pt x="0" y="0"/>
                </a:moveTo>
                <a:lnTo>
                  <a:pt x="5750608" y="0"/>
                </a:lnTo>
                <a:lnTo>
                  <a:pt x="5750608" y="4247933"/>
                </a:lnTo>
                <a:lnTo>
                  <a:pt x="0" y="42479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6687" r="0" b="-1868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6807" y="2725917"/>
            <a:ext cx="1728069" cy="1071402"/>
          </a:xfrm>
          <a:custGeom>
            <a:avLst/>
            <a:gdLst/>
            <a:ahLst/>
            <a:cxnLst/>
            <a:rect r="r" b="b" t="t" l="l"/>
            <a:pathLst>
              <a:path h="1071402" w="1728069">
                <a:moveTo>
                  <a:pt x="0" y="0"/>
                </a:moveTo>
                <a:lnTo>
                  <a:pt x="1728069" y="0"/>
                </a:lnTo>
                <a:lnTo>
                  <a:pt x="1728069" y="1071403"/>
                </a:lnTo>
                <a:lnTo>
                  <a:pt x="0" y="1071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65989" y="286385"/>
            <a:ext cx="7440096" cy="74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Farmaci ad azione </a:t>
            </a:r>
            <a:r>
              <a:rPr lang="en-US" sz="3999" b="true">
                <a:solidFill>
                  <a:srgbClr val="CF8F45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anti-craving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143" y="962025"/>
            <a:ext cx="18263857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Maggiore conoscenza 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dei meccanismi del craving → sviluppo di nuove terapie farmacologiche e approccio sempre più personalizzato.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46807" y="4578370"/>
            <a:ext cx="1728069" cy="1071402"/>
          </a:xfrm>
          <a:custGeom>
            <a:avLst/>
            <a:gdLst/>
            <a:ahLst/>
            <a:cxnLst/>
            <a:rect r="r" b="b" t="t" l="l"/>
            <a:pathLst>
              <a:path h="1071402" w="1728069">
                <a:moveTo>
                  <a:pt x="0" y="0"/>
                </a:moveTo>
                <a:lnTo>
                  <a:pt x="1728069" y="0"/>
                </a:lnTo>
                <a:lnTo>
                  <a:pt x="1728069" y="1071402"/>
                </a:lnTo>
                <a:lnTo>
                  <a:pt x="0" y="10714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6807" y="6038017"/>
            <a:ext cx="1728069" cy="1071402"/>
          </a:xfrm>
          <a:custGeom>
            <a:avLst/>
            <a:gdLst/>
            <a:ahLst/>
            <a:cxnLst/>
            <a:rect r="r" b="b" t="t" l="l"/>
            <a:pathLst>
              <a:path h="1071402" w="1728069">
                <a:moveTo>
                  <a:pt x="0" y="0"/>
                </a:moveTo>
                <a:lnTo>
                  <a:pt x="1728069" y="0"/>
                </a:lnTo>
                <a:lnTo>
                  <a:pt x="1728069" y="1071403"/>
                </a:lnTo>
                <a:lnTo>
                  <a:pt x="0" y="1071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96913" y="0"/>
            <a:ext cx="9491087" cy="10287000"/>
            <a:chOff x="0" y="0"/>
            <a:chExt cx="12654782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868" t="0" r="3868" b="0"/>
            <a:stretch>
              <a:fillRect/>
            </a:stretch>
          </p:blipFill>
          <p:spPr>
            <a:xfrm flipH="false" flipV="false">
              <a:off x="0" y="0"/>
              <a:ext cx="12654782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028700" y="765493"/>
            <a:ext cx="6752687" cy="593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</a:pPr>
            <a:r>
              <a:rPr lang="en-US" b="true" sz="3999">
                <a:solidFill>
                  <a:srgbClr val="29292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Naltrexone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694253"/>
            <a:ext cx="6752687" cy="7564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4"/>
              </a:lnSpc>
            </a:pPr>
            <a:r>
              <a:rPr lang="en-US" sz="2502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Agonista oppioidergico derivato dalla morfina, agisce da modulatore del dolore tramite il legame ai recettori degli oppioidi nel SNC.</a:t>
            </a:r>
          </a:p>
          <a:p>
            <a:pPr algn="l">
              <a:lnSpc>
                <a:spcPts val="3504"/>
              </a:lnSpc>
            </a:pPr>
          </a:p>
          <a:p>
            <a:pPr algn="l">
              <a:lnSpc>
                <a:spcPts val="3504"/>
              </a:lnSpc>
            </a:pPr>
            <a:r>
              <a:rPr lang="en-US" sz="2502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Somministrazione</a:t>
            </a:r>
          </a:p>
          <a:p>
            <a:pPr algn="l">
              <a:lnSpc>
                <a:spcPts val="3504"/>
              </a:lnSpc>
            </a:pPr>
            <a:r>
              <a:rPr lang="en-US" sz="2502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orale di</a:t>
            </a:r>
            <a:r>
              <a:rPr lang="en-US" sz="2502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50 mg/die per 3 mesi</a:t>
            </a:r>
            <a:r>
              <a:rPr lang="en-US" sz="2502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→ significativa riduzione del numero di ricadute in utenti con condizione di AUD.</a:t>
            </a:r>
          </a:p>
          <a:p>
            <a:pPr algn="l">
              <a:lnSpc>
                <a:spcPts val="3504"/>
              </a:lnSpc>
            </a:pPr>
            <a:r>
              <a:rPr lang="en-US" sz="2502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Efficace soprattutto nel prevenire i fenomeni di ricaduta nella forma di “heavy drinking” (Caputo et al, 2003).</a:t>
            </a:r>
          </a:p>
          <a:p>
            <a:pPr algn="l">
              <a:lnSpc>
                <a:spcPts val="3504"/>
              </a:lnSpc>
            </a:pPr>
          </a:p>
          <a:p>
            <a:pPr algn="l">
              <a:lnSpc>
                <a:spcPts val="3504"/>
              </a:lnSpc>
            </a:pPr>
            <a:r>
              <a:rPr lang="en-US" sz="2502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Effetti collaterali</a:t>
            </a:r>
            <a:r>
              <a:rPr lang="en-US" sz="2502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nausea (10%), mal di testa, vertigini, insonnia, vomito, ansia, sonnolenza.</a:t>
            </a:r>
          </a:p>
          <a:p>
            <a:pPr algn="l">
              <a:lnSpc>
                <a:spcPts val="3504"/>
              </a:lnSpc>
            </a:pPr>
          </a:p>
          <a:p>
            <a:pPr algn="l" marL="0" indent="0" lvl="0">
              <a:lnSpc>
                <a:spcPts val="3504"/>
              </a:lnSpc>
              <a:spcBef>
                <a:spcPct val="0"/>
              </a:spcBef>
            </a:pPr>
            <a:r>
              <a:rPr lang="en-US" b="true" sz="2502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Controindicato</a:t>
            </a:r>
            <a:r>
              <a:rPr lang="en-US" sz="2502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epatite acuta o insufficienza epatica.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96913" y="0"/>
            <a:ext cx="9491087" cy="10287000"/>
            <a:chOff x="0" y="0"/>
            <a:chExt cx="12654782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868" t="0" r="3868" b="0"/>
            <a:stretch>
              <a:fillRect/>
            </a:stretch>
          </p:blipFill>
          <p:spPr>
            <a:xfrm flipH="false" flipV="false">
              <a:off x="0" y="0"/>
              <a:ext cx="12654782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028700" y="765493"/>
            <a:ext cx="6752687" cy="593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</a:pPr>
            <a:r>
              <a:rPr lang="en-US" b="true" sz="3999">
                <a:solidFill>
                  <a:srgbClr val="29292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Nalmefene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622425"/>
            <a:ext cx="6752687" cy="699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Recentemente aggiunto nelle linee guida per la sua efficacia nel ridurre gli “heavy drinking” nei pazienti con AUD (Mann et al, 2013).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Antagonista dei recettori mu e delta e agonista parziale dei recettori k degli oppioidi.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Indicato per riduzione intake dell'alcol, non per il raggiungimento e mantenimento della totale astensione.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 sua posologia è diversa in quanto è assunta “al bisogno”.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 compressa da 18 mg per via orale.</a:t>
            </a:r>
          </a:p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Assumere 1-2 ore prima di una situazione in cui si prevede il rischio di bere alcol.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DAXLbTT_7GY</dc:identifier>
  <dcterms:modified xsi:type="dcterms:W3CDTF">2011-08-01T06:04:30Z</dcterms:modified>
  <cp:revision>1</cp:revision>
  <dc:title>Trattamenti farmacologici questioni alcol-correlate</dc:title>
</cp:coreProperties>
</file>